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4.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5.xml" ContentType="application/vnd.openxmlformats-officedocument.theme+xml"/>
  <Override PartName="/ppt/slideLayouts/slideLayout14.xml" ContentType="application/vnd.openxmlformats-officedocument.presentationml.slideLayout+xml"/>
  <Override PartName="/ppt/theme/theme6.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7.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8.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6" r:id="rId4"/>
    <p:sldMasterId id="2147483688" r:id="rId5"/>
    <p:sldMasterId id="2147483696" r:id="rId6"/>
    <p:sldMasterId id="2147483663" r:id="rId7"/>
    <p:sldMasterId id="2147483708" r:id="rId8"/>
    <p:sldMasterId id="2147483658" r:id="rId9"/>
    <p:sldMasterId id="2147483706" r:id="rId10"/>
    <p:sldMasterId id="2147483698" r:id="rId11"/>
    <p:sldMasterId id="2147483711" r:id="rId12"/>
  </p:sldMasterIdLst>
  <p:notesMasterIdLst>
    <p:notesMasterId r:id="rId40"/>
  </p:notesMasterIdLst>
  <p:sldIdLst>
    <p:sldId id="290" r:id="rId13"/>
    <p:sldId id="310" r:id="rId14"/>
    <p:sldId id="289" r:id="rId15"/>
    <p:sldId id="262" r:id="rId16"/>
    <p:sldId id="313" r:id="rId17"/>
    <p:sldId id="309" r:id="rId18"/>
    <p:sldId id="291" r:id="rId19"/>
    <p:sldId id="292" r:id="rId20"/>
    <p:sldId id="293" r:id="rId21"/>
    <p:sldId id="294" r:id="rId22"/>
    <p:sldId id="295" r:id="rId23"/>
    <p:sldId id="296" r:id="rId24"/>
    <p:sldId id="297" r:id="rId25"/>
    <p:sldId id="307" r:id="rId26"/>
    <p:sldId id="298" r:id="rId27"/>
    <p:sldId id="301" r:id="rId28"/>
    <p:sldId id="306" r:id="rId29"/>
    <p:sldId id="300" r:id="rId30"/>
    <p:sldId id="314" r:id="rId31"/>
    <p:sldId id="302" r:id="rId32"/>
    <p:sldId id="303" r:id="rId33"/>
    <p:sldId id="305" r:id="rId34"/>
    <p:sldId id="284" r:id="rId35"/>
    <p:sldId id="312" r:id="rId36"/>
    <p:sldId id="315" r:id="rId37"/>
    <p:sldId id="316" r:id="rId38"/>
    <p:sldId id="286"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 Leijer, Kim" initials="dLK" lastIdx="2" clrIdx="0">
    <p:extLst>
      <p:ext uri="{19B8F6BF-5375-455C-9EA6-DF929625EA0E}">
        <p15:presenceInfo xmlns:p15="http://schemas.microsoft.com/office/powerpoint/2012/main" userId="S-1-5-21-1123561945-1958367476-682003330-7371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12A4A4"/>
    <a:srgbClr val="FFFFFF"/>
    <a:srgbClr val="F2F3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115" autoAdjust="0"/>
    <p:restoredTop sz="93800" autoAdjust="0"/>
  </p:normalViewPr>
  <p:slideViewPr>
    <p:cSldViewPr snapToGrid="0">
      <p:cViewPr varScale="1">
        <p:scale>
          <a:sx n="115" d="100"/>
          <a:sy n="115" d="100"/>
        </p:scale>
        <p:origin x="13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3" Type="http://schemas.openxmlformats.org/officeDocument/2006/relationships/customXml" Target="../customXml/item3.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2" Type="http://schemas.openxmlformats.org/officeDocument/2006/relationships/customXml" Target="../customXml/item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41"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10" Type="http://schemas.openxmlformats.org/officeDocument/2006/relationships/slideMaster" Target="slideMasters/slideMaster7.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viewProps" Target="viewProps.xml"/></Relationships>
</file>

<file path=ppt/diagrams/_rels/data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image" Target="../media/image13.png"/></Relationships>
</file>

<file path=ppt/diagrams/_rels/drawing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image" Target="../media/image13.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5C8F9E8-E69C-4180-99E8-934061CE7A67}" type="doc">
      <dgm:prSet loTypeId="urn:microsoft.com/office/officeart/2008/layout/PictureStrips" loCatId="picture" qsTypeId="urn:microsoft.com/office/officeart/2005/8/quickstyle/simple1" qsCatId="simple" csTypeId="urn:microsoft.com/office/officeart/2005/8/colors/accent1_2" csCatId="accent1" phldr="1"/>
      <dgm:spPr/>
      <dgm:t>
        <a:bodyPr/>
        <a:lstStyle/>
        <a:p>
          <a:endParaRPr lang="en-US"/>
        </a:p>
      </dgm:t>
    </dgm:pt>
    <dgm:pt modelId="{4AC34B99-2356-425A-BEAA-9F9C74007AE1}">
      <dgm:prSet phldrT="[Text]"/>
      <dgm:spPr/>
      <dgm:t>
        <a:bodyPr/>
        <a:lstStyle/>
        <a:p>
          <a:r>
            <a:rPr lang="en-US" dirty="0"/>
            <a:t>Mark Stevenson</a:t>
          </a:r>
        </a:p>
      </dgm:t>
    </dgm:pt>
    <dgm:pt modelId="{265E23E3-6205-4BC0-9622-24F947A83EAD}" type="parTrans" cxnId="{7311C47A-2B68-4D19-9CCC-E00941E77653}">
      <dgm:prSet/>
      <dgm:spPr/>
      <dgm:t>
        <a:bodyPr/>
        <a:lstStyle/>
        <a:p>
          <a:endParaRPr lang="en-US"/>
        </a:p>
      </dgm:t>
    </dgm:pt>
    <dgm:pt modelId="{5D0FCB3D-9EC6-4D35-A997-7FC4DC9B5D7D}" type="sibTrans" cxnId="{7311C47A-2B68-4D19-9CCC-E00941E77653}">
      <dgm:prSet/>
      <dgm:spPr/>
      <dgm:t>
        <a:bodyPr/>
        <a:lstStyle/>
        <a:p>
          <a:endParaRPr lang="en-US"/>
        </a:p>
      </dgm:t>
    </dgm:pt>
    <dgm:pt modelId="{E1053D28-3CE8-4BD3-9AEC-3CA2040A2240}">
      <dgm:prSet phldrT="[Text]"/>
      <dgm:spPr/>
      <dgm:t>
        <a:bodyPr/>
        <a:lstStyle/>
        <a:p>
          <a:r>
            <a:rPr lang="en-US" dirty="0"/>
            <a:t>Ike Kleynbos</a:t>
          </a:r>
        </a:p>
      </dgm:t>
    </dgm:pt>
    <dgm:pt modelId="{57D27A0C-D967-4BDF-97ED-632E102C3A4C}" type="parTrans" cxnId="{A7A58651-DE75-436D-BFC2-E12BAAD31949}">
      <dgm:prSet/>
      <dgm:spPr/>
      <dgm:t>
        <a:bodyPr/>
        <a:lstStyle/>
        <a:p>
          <a:endParaRPr lang="en-US"/>
        </a:p>
      </dgm:t>
    </dgm:pt>
    <dgm:pt modelId="{8F3D31F6-1C07-4B78-BAE7-E989DA527C20}" type="sibTrans" cxnId="{A7A58651-DE75-436D-BFC2-E12BAAD31949}">
      <dgm:prSet/>
      <dgm:spPr/>
      <dgm:t>
        <a:bodyPr/>
        <a:lstStyle/>
        <a:p>
          <a:endParaRPr lang="en-US"/>
        </a:p>
      </dgm:t>
    </dgm:pt>
    <dgm:pt modelId="{A8E09432-C701-4F92-8987-6BFA4626B54D}" type="pres">
      <dgm:prSet presAssocID="{25C8F9E8-E69C-4180-99E8-934061CE7A67}" presName="Name0" presStyleCnt="0">
        <dgm:presLayoutVars>
          <dgm:dir/>
          <dgm:resizeHandles val="exact"/>
        </dgm:presLayoutVars>
      </dgm:prSet>
      <dgm:spPr/>
      <dgm:t>
        <a:bodyPr/>
        <a:lstStyle/>
        <a:p>
          <a:endParaRPr lang="en-US"/>
        </a:p>
      </dgm:t>
    </dgm:pt>
    <dgm:pt modelId="{F766BD04-AFB3-42A3-81BF-758163326919}" type="pres">
      <dgm:prSet presAssocID="{4AC34B99-2356-425A-BEAA-9F9C74007AE1}" presName="composite" presStyleCnt="0"/>
      <dgm:spPr/>
    </dgm:pt>
    <dgm:pt modelId="{A77602D8-04B0-4825-835C-7F1C783B33CD}" type="pres">
      <dgm:prSet presAssocID="{4AC34B99-2356-425A-BEAA-9F9C74007AE1}" presName="rect1" presStyleLbl="trAlignAcc1" presStyleIdx="0" presStyleCnt="2">
        <dgm:presLayoutVars>
          <dgm:bulletEnabled val="1"/>
        </dgm:presLayoutVars>
      </dgm:prSet>
      <dgm:spPr/>
      <dgm:t>
        <a:bodyPr/>
        <a:lstStyle/>
        <a:p>
          <a:endParaRPr lang="en-US"/>
        </a:p>
      </dgm:t>
    </dgm:pt>
    <dgm:pt modelId="{46E546C7-64D4-48AC-8740-9EF7542A8871}" type="pres">
      <dgm:prSet presAssocID="{4AC34B99-2356-425A-BEAA-9F9C74007AE1}" presName="rect2" presStyleLbl="fgImgPlace1" presStyleIdx="0" presStyleCnt="2"/>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4000" r="-4000"/>
          </a:stretch>
        </a:blipFill>
      </dgm:spPr>
    </dgm:pt>
    <dgm:pt modelId="{097431FC-D6DA-4590-B872-C9D5C961A997}" type="pres">
      <dgm:prSet presAssocID="{5D0FCB3D-9EC6-4D35-A997-7FC4DC9B5D7D}" presName="sibTrans" presStyleCnt="0"/>
      <dgm:spPr/>
    </dgm:pt>
    <dgm:pt modelId="{675A9E5E-B989-4B35-BAA4-5DF32EB7C5A1}" type="pres">
      <dgm:prSet presAssocID="{E1053D28-3CE8-4BD3-9AEC-3CA2040A2240}" presName="composite" presStyleCnt="0"/>
      <dgm:spPr/>
    </dgm:pt>
    <dgm:pt modelId="{FAFA0639-2245-4774-87BF-DCE39F892E8E}" type="pres">
      <dgm:prSet presAssocID="{E1053D28-3CE8-4BD3-9AEC-3CA2040A2240}" presName="rect1" presStyleLbl="trAlignAcc1" presStyleIdx="1" presStyleCnt="2">
        <dgm:presLayoutVars>
          <dgm:bulletEnabled val="1"/>
        </dgm:presLayoutVars>
      </dgm:prSet>
      <dgm:spPr/>
      <dgm:t>
        <a:bodyPr/>
        <a:lstStyle/>
        <a:p>
          <a:endParaRPr lang="en-US"/>
        </a:p>
      </dgm:t>
    </dgm:pt>
    <dgm:pt modelId="{F132F0AF-CDE3-4C16-9460-8AC0919D5247}" type="pres">
      <dgm:prSet presAssocID="{E1053D28-3CE8-4BD3-9AEC-3CA2040A2240}" presName="rect2" presStyleLbl="fgImgPlace1" presStyleIdx="1" presStyleCnt="2"/>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3000" r="-3000"/>
          </a:stretch>
        </a:blipFill>
      </dgm:spPr>
    </dgm:pt>
  </dgm:ptLst>
  <dgm:cxnLst>
    <dgm:cxn modelId="{A7A58651-DE75-436D-BFC2-E12BAAD31949}" srcId="{25C8F9E8-E69C-4180-99E8-934061CE7A67}" destId="{E1053D28-3CE8-4BD3-9AEC-3CA2040A2240}" srcOrd="1" destOrd="0" parTransId="{57D27A0C-D967-4BDF-97ED-632E102C3A4C}" sibTransId="{8F3D31F6-1C07-4B78-BAE7-E989DA527C20}"/>
    <dgm:cxn modelId="{6F282E5A-0E93-43A1-B7A6-BED1624092B8}" type="presOf" srcId="{E1053D28-3CE8-4BD3-9AEC-3CA2040A2240}" destId="{FAFA0639-2245-4774-87BF-DCE39F892E8E}" srcOrd="0" destOrd="0" presId="urn:microsoft.com/office/officeart/2008/layout/PictureStrips"/>
    <dgm:cxn modelId="{CE9B8FD1-4D78-42F6-A7D7-E3EB3E720292}" type="presOf" srcId="{25C8F9E8-E69C-4180-99E8-934061CE7A67}" destId="{A8E09432-C701-4F92-8987-6BFA4626B54D}" srcOrd="0" destOrd="0" presId="urn:microsoft.com/office/officeart/2008/layout/PictureStrips"/>
    <dgm:cxn modelId="{7311C47A-2B68-4D19-9CCC-E00941E77653}" srcId="{25C8F9E8-E69C-4180-99E8-934061CE7A67}" destId="{4AC34B99-2356-425A-BEAA-9F9C74007AE1}" srcOrd="0" destOrd="0" parTransId="{265E23E3-6205-4BC0-9622-24F947A83EAD}" sibTransId="{5D0FCB3D-9EC6-4D35-A997-7FC4DC9B5D7D}"/>
    <dgm:cxn modelId="{04C1E14C-DFB7-420E-B934-4986DFB84316}" type="presOf" srcId="{4AC34B99-2356-425A-BEAA-9F9C74007AE1}" destId="{A77602D8-04B0-4825-835C-7F1C783B33CD}" srcOrd="0" destOrd="0" presId="urn:microsoft.com/office/officeart/2008/layout/PictureStrips"/>
    <dgm:cxn modelId="{C99214D4-A0E9-42B4-B1D5-921E2CB71443}" type="presParOf" srcId="{A8E09432-C701-4F92-8987-6BFA4626B54D}" destId="{F766BD04-AFB3-42A3-81BF-758163326919}" srcOrd="0" destOrd="0" presId="urn:microsoft.com/office/officeart/2008/layout/PictureStrips"/>
    <dgm:cxn modelId="{4C2EC512-4E57-46DD-B77B-58A1E4A324D1}" type="presParOf" srcId="{F766BD04-AFB3-42A3-81BF-758163326919}" destId="{A77602D8-04B0-4825-835C-7F1C783B33CD}" srcOrd="0" destOrd="0" presId="urn:microsoft.com/office/officeart/2008/layout/PictureStrips"/>
    <dgm:cxn modelId="{DEA98B74-5F1B-442B-BBA7-69F078B42F26}" type="presParOf" srcId="{F766BD04-AFB3-42A3-81BF-758163326919}" destId="{46E546C7-64D4-48AC-8740-9EF7542A8871}" srcOrd="1" destOrd="0" presId="urn:microsoft.com/office/officeart/2008/layout/PictureStrips"/>
    <dgm:cxn modelId="{6E39109C-4DAD-4A9F-8DA6-BC4C043CB054}" type="presParOf" srcId="{A8E09432-C701-4F92-8987-6BFA4626B54D}" destId="{097431FC-D6DA-4590-B872-C9D5C961A997}" srcOrd="1" destOrd="0" presId="urn:microsoft.com/office/officeart/2008/layout/PictureStrips"/>
    <dgm:cxn modelId="{37BAEA15-3293-4FEA-B166-2EC13D25CB84}" type="presParOf" srcId="{A8E09432-C701-4F92-8987-6BFA4626B54D}" destId="{675A9E5E-B989-4B35-BAA4-5DF32EB7C5A1}" srcOrd="2" destOrd="0" presId="urn:microsoft.com/office/officeart/2008/layout/PictureStrips"/>
    <dgm:cxn modelId="{46E573EB-B36A-40A5-9222-866BA856FADA}" type="presParOf" srcId="{675A9E5E-B989-4B35-BAA4-5DF32EB7C5A1}" destId="{FAFA0639-2245-4774-87BF-DCE39F892E8E}" srcOrd="0" destOrd="0" presId="urn:microsoft.com/office/officeart/2008/layout/PictureStrips"/>
    <dgm:cxn modelId="{DADB1099-C1F5-4B56-BF9D-CCE14DCDFB14}" type="presParOf" srcId="{675A9E5E-B989-4B35-BAA4-5DF32EB7C5A1}" destId="{F132F0AF-CDE3-4C16-9460-8AC0919D5247}"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D1291AE-F01C-4742-8A57-9D807F50420A}"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7182248E-C071-4B46-B58D-5FEFCBCBC0E8}">
      <dgm:prSet phldrT="[Text]" custT="1"/>
      <dgm:spPr/>
      <dgm:t>
        <a:bodyPr/>
        <a:lstStyle/>
        <a:p>
          <a:r>
            <a:rPr lang="en-US" sz="3600" b="1" dirty="0">
              <a:solidFill>
                <a:srgbClr val="000000"/>
              </a:solidFill>
            </a:rPr>
            <a:t>May/April </a:t>
          </a:r>
          <a:r>
            <a:rPr lang="en-US" sz="3600" dirty="0">
              <a:solidFill>
                <a:srgbClr val="000000"/>
              </a:solidFill>
            </a:rPr>
            <a:t>– Release of PC13, 14, and 15 draft</a:t>
          </a:r>
        </a:p>
      </dgm:t>
    </dgm:pt>
    <dgm:pt modelId="{EB708C30-22DA-4C79-A8E3-8B356808AC54}" type="parTrans" cxnId="{D36F21D8-86A0-4B07-8503-2B5EEE766BE0}">
      <dgm:prSet/>
      <dgm:spPr/>
      <dgm:t>
        <a:bodyPr/>
        <a:lstStyle/>
        <a:p>
          <a:endParaRPr lang="en-US"/>
        </a:p>
      </dgm:t>
    </dgm:pt>
    <dgm:pt modelId="{29971C58-81B9-464B-A6DA-F6DB319C393D}" type="sibTrans" cxnId="{D36F21D8-86A0-4B07-8503-2B5EEE766BE0}">
      <dgm:prSet/>
      <dgm:spPr/>
      <dgm:t>
        <a:bodyPr/>
        <a:lstStyle/>
        <a:p>
          <a:endParaRPr lang="en-US"/>
        </a:p>
      </dgm:t>
    </dgm:pt>
    <dgm:pt modelId="{E0369018-9449-4918-97E6-FAD32FC99254}">
      <dgm:prSet phldrT="[Text]" custT="1"/>
      <dgm:spPr/>
      <dgm:t>
        <a:bodyPr/>
        <a:lstStyle/>
        <a:p>
          <a:r>
            <a:rPr lang="en-US" sz="3600" b="1" dirty="0">
              <a:solidFill>
                <a:srgbClr val="000000"/>
              </a:solidFill>
            </a:rPr>
            <a:t>June </a:t>
          </a:r>
          <a:r>
            <a:rPr lang="en-US" sz="3600" dirty="0">
              <a:solidFill>
                <a:srgbClr val="000000"/>
              </a:solidFill>
            </a:rPr>
            <a:t>– Release of summary of feedback</a:t>
          </a:r>
        </a:p>
      </dgm:t>
    </dgm:pt>
    <dgm:pt modelId="{38CA165B-3FC2-4C4F-8B43-E758CF1510FA}" type="parTrans" cxnId="{86B0CE22-A4D2-4BBB-90C4-AA3001B22A7A}">
      <dgm:prSet/>
      <dgm:spPr/>
      <dgm:t>
        <a:bodyPr/>
        <a:lstStyle/>
        <a:p>
          <a:endParaRPr lang="en-US"/>
        </a:p>
      </dgm:t>
    </dgm:pt>
    <dgm:pt modelId="{E2E749BB-CBAE-4F85-BFA9-4B3E9CA9FA1A}" type="sibTrans" cxnId="{86B0CE22-A4D2-4BBB-90C4-AA3001B22A7A}">
      <dgm:prSet/>
      <dgm:spPr/>
      <dgm:t>
        <a:bodyPr/>
        <a:lstStyle/>
        <a:p>
          <a:endParaRPr lang="en-US"/>
        </a:p>
      </dgm:t>
    </dgm:pt>
    <dgm:pt modelId="{4F3E4B33-A291-4991-98E3-B266CF24BE94}">
      <dgm:prSet phldrT="[Text]" custT="1"/>
      <dgm:spPr/>
      <dgm:t>
        <a:bodyPr/>
        <a:lstStyle/>
        <a:p>
          <a:r>
            <a:rPr lang="en-US" sz="3600" b="1" dirty="0">
              <a:solidFill>
                <a:srgbClr val="000000"/>
              </a:solidFill>
            </a:rPr>
            <a:t>September</a:t>
          </a:r>
          <a:r>
            <a:rPr lang="en-US" sz="3600" dirty="0">
              <a:solidFill>
                <a:srgbClr val="000000"/>
              </a:solidFill>
            </a:rPr>
            <a:t> – Final draft proposal released</a:t>
          </a:r>
        </a:p>
      </dgm:t>
    </dgm:pt>
    <dgm:pt modelId="{068B4C7A-81F3-445F-B91A-0E002080AE33}" type="parTrans" cxnId="{7DBD58EF-413E-47E1-8312-C7BBB9716CB0}">
      <dgm:prSet/>
      <dgm:spPr/>
      <dgm:t>
        <a:bodyPr/>
        <a:lstStyle/>
        <a:p>
          <a:endParaRPr lang="en-US"/>
        </a:p>
      </dgm:t>
    </dgm:pt>
    <dgm:pt modelId="{AC0F2C4E-324D-4D97-A315-4263CA2DCB48}" type="sibTrans" cxnId="{7DBD58EF-413E-47E1-8312-C7BBB9716CB0}">
      <dgm:prSet/>
      <dgm:spPr/>
      <dgm:t>
        <a:bodyPr/>
        <a:lstStyle/>
        <a:p>
          <a:endParaRPr lang="en-US"/>
        </a:p>
      </dgm:t>
    </dgm:pt>
    <dgm:pt modelId="{0AD1CEC2-0067-4F38-B65E-DC90C9AB713A}">
      <dgm:prSet custT="1"/>
      <dgm:spPr/>
      <dgm:t>
        <a:bodyPr/>
        <a:lstStyle/>
        <a:p>
          <a:r>
            <a:rPr lang="en-US" sz="3600" b="1" dirty="0">
              <a:solidFill>
                <a:srgbClr val="000000"/>
              </a:solidFill>
            </a:rPr>
            <a:t>Oct/Nov</a:t>
          </a:r>
          <a:r>
            <a:rPr lang="en-US" sz="3600" dirty="0">
              <a:solidFill>
                <a:srgbClr val="000000"/>
              </a:solidFill>
            </a:rPr>
            <a:t> – Alternative proposal begins</a:t>
          </a:r>
        </a:p>
      </dgm:t>
    </dgm:pt>
    <dgm:pt modelId="{AE5DA162-B81C-432F-BF00-F5A409D29899}" type="parTrans" cxnId="{1F567FBC-BC69-41D7-A9DF-D9E43C37A282}">
      <dgm:prSet/>
      <dgm:spPr/>
      <dgm:t>
        <a:bodyPr/>
        <a:lstStyle/>
        <a:p>
          <a:endParaRPr lang="en-US"/>
        </a:p>
      </dgm:t>
    </dgm:pt>
    <dgm:pt modelId="{91E92E81-5D5F-4B27-B1A7-CD329C46FB9A}" type="sibTrans" cxnId="{1F567FBC-BC69-41D7-A9DF-D9E43C37A282}">
      <dgm:prSet/>
      <dgm:spPr/>
      <dgm:t>
        <a:bodyPr/>
        <a:lstStyle/>
        <a:p>
          <a:endParaRPr lang="en-US"/>
        </a:p>
      </dgm:t>
    </dgm:pt>
    <dgm:pt modelId="{0DBC2173-CE38-402B-8961-A39E44455467}" type="pres">
      <dgm:prSet presAssocID="{2D1291AE-F01C-4742-8A57-9D807F50420A}" presName="Name0" presStyleCnt="0">
        <dgm:presLayoutVars>
          <dgm:chMax val="7"/>
          <dgm:chPref val="7"/>
          <dgm:dir/>
        </dgm:presLayoutVars>
      </dgm:prSet>
      <dgm:spPr/>
      <dgm:t>
        <a:bodyPr/>
        <a:lstStyle/>
        <a:p>
          <a:endParaRPr lang="en-US"/>
        </a:p>
      </dgm:t>
    </dgm:pt>
    <dgm:pt modelId="{AB63F0B6-BB77-4E4C-B736-D2B99F21D4EF}" type="pres">
      <dgm:prSet presAssocID="{2D1291AE-F01C-4742-8A57-9D807F50420A}" presName="Name1" presStyleCnt="0"/>
      <dgm:spPr/>
    </dgm:pt>
    <dgm:pt modelId="{AD9BEE59-0DB1-4FDA-8CBF-BC73619E0A03}" type="pres">
      <dgm:prSet presAssocID="{2D1291AE-F01C-4742-8A57-9D807F50420A}" presName="cycle" presStyleCnt="0"/>
      <dgm:spPr/>
    </dgm:pt>
    <dgm:pt modelId="{E7D09E19-A662-4874-870E-BAE71265C425}" type="pres">
      <dgm:prSet presAssocID="{2D1291AE-F01C-4742-8A57-9D807F50420A}" presName="srcNode" presStyleLbl="node1" presStyleIdx="0" presStyleCnt="4"/>
      <dgm:spPr/>
    </dgm:pt>
    <dgm:pt modelId="{CF763674-5154-4B19-9B2D-00B592AECB86}" type="pres">
      <dgm:prSet presAssocID="{2D1291AE-F01C-4742-8A57-9D807F50420A}" presName="conn" presStyleLbl="parChTrans1D2" presStyleIdx="0" presStyleCnt="1"/>
      <dgm:spPr/>
      <dgm:t>
        <a:bodyPr/>
        <a:lstStyle/>
        <a:p>
          <a:endParaRPr lang="en-US"/>
        </a:p>
      </dgm:t>
    </dgm:pt>
    <dgm:pt modelId="{891263FA-9A3A-440A-A8B6-5A45CBB9AFAB}" type="pres">
      <dgm:prSet presAssocID="{2D1291AE-F01C-4742-8A57-9D807F50420A}" presName="extraNode" presStyleLbl="node1" presStyleIdx="0" presStyleCnt="4"/>
      <dgm:spPr/>
    </dgm:pt>
    <dgm:pt modelId="{5B29A15C-27EE-4BED-82F2-52886F30D75D}" type="pres">
      <dgm:prSet presAssocID="{2D1291AE-F01C-4742-8A57-9D807F50420A}" presName="dstNode" presStyleLbl="node1" presStyleIdx="0" presStyleCnt="4"/>
      <dgm:spPr/>
    </dgm:pt>
    <dgm:pt modelId="{F770B219-D171-461C-9C0A-FF29A7ED9371}" type="pres">
      <dgm:prSet presAssocID="{7182248E-C071-4B46-B58D-5FEFCBCBC0E8}" presName="text_1" presStyleLbl="node1" presStyleIdx="0" presStyleCnt="4">
        <dgm:presLayoutVars>
          <dgm:bulletEnabled val="1"/>
        </dgm:presLayoutVars>
      </dgm:prSet>
      <dgm:spPr/>
      <dgm:t>
        <a:bodyPr/>
        <a:lstStyle/>
        <a:p>
          <a:endParaRPr lang="en-US"/>
        </a:p>
      </dgm:t>
    </dgm:pt>
    <dgm:pt modelId="{8C1E5BB9-0F84-4EB3-B17F-B411971237FD}" type="pres">
      <dgm:prSet presAssocID="{7182248E-C071-4B46-B58D-5FEFCBCBC0E8}" presName="accent_1" presStyleCnt="0"/>
      <dgm:spPr/>
    </dgm:pt>
    <dgm:pt modelId="{B864A55B-CF6E-4678-ADE2-ED661AE0925E}" type="pres">
      <dgm:prSet presAssocID="{7182248E-C071-4B46-B58D-5FEFCBCBC0E8}" presName="accentRepeatNode" presStyleLbl="solidFgAcc1" presStyleIdx="0" presStyleCnt="4"/>
      <dgm:spPr>
        <a:solidFill>
          <a:srgbClr val="12A4A4"/>
        </a:solidFill>
      </dgm:spPr>
    </dgm:pt>
    <dgm:pt modelId="{6E511D2F-150B-4021-9F01-3B4B3A6E30BB}" type="pres">
      <dgm:prSet presAssocID="{E0369018-9449-4918-97E6-FAD32FC99254}" presName="text_2" presStyleLbl="node1" presStyleIdx="1" presStyleCnt="4">
        <dgm:presLayoutVars>
          <dgm:bulletEnabled val="1"/>
        </dgm:presLayoutVars>
      </dgm:prSet>
      <dgm:spPr/>
      <dgm:t>
        <a:bodyPr/>
        <a:lstStyle/>
        <a:p>
          <a:endParaRPr lang="en-US"/>
        </a:p>
      </dgm:t>
    </dgm:pt>
    <dgm:pt modelId="{C26D3E6B-1D4B-4974-9CFD-2F3BDD5D3C5C}" type="pres">
      <dgm:prSet presAssocID="{E0369018-9449-4918-97E6-FAD32FC99254}" presName="accent_2" presStyleCnt="0"/>
      <dgm:spPr/>
    </dgm:pt>
    <dgm:pt modelId="{C30AE1B0-5A98-4C08-A62F-F35AA788DBF3}" type="pres">
      <dgm:prSet presAssocID="{E0369018-9449-4918-97E6-FAD32FC99254}" presName="accentRepeatNode" presStyleLbl="solidFgAcc1" presStyleIdx="1" presStyleCnt="4"/>
      <dgm:spPr>
        <a:solidFill>
          <a:srgbClr val="12A4A4"/>
        </a:solidFill>
      </dgm:spPr>
    </dgm:pt>
    <dgm:pt modelId="{2914265F-C932-4E2F-8B03-00C17A96284F}" type="pres">
      <dgm:prSet presAssocID="{4F3E4B33-A291-4991-98E3-B266CF24BE94}" presName="text_3" presStyleLbl="node1" presStyleIdx="2" presStyleCnt="4">
        <dgm:presLayoutVars>
          <dgm:bulletEnabled val="1"/>
        </dgm:presLayoutVars>
      </dgm:prSet>
      <dgm:spPr/>
      <dgm:t>
        <a:bodyPr/>
        <a:lstStyle/>
        <a:p>
          <a:endParaRPr lang="en-US"/>
        </a:p>
      </dgm:t>
    </dgm:pt>
    <dgm:pt modelId="{ABA35EF1-9E3D-45BC-AE57-E2B102D48C22}" type="pres">
      <dgm:prSet presAssocID="{4F3E4B33-A291-4991-98E3-B266CF24BE94}" presName="accent_3" presStyleCnt="0"/>
      <dgm:spPr/>
    </dgm:pt>
    <dgm:pt modelId="{F9606745-CF4A-4CBA-9E60-1DFECBF7B87C}" type="pres">
      <dgm:prSet presAssocID="{4F3E4B33-A291-4991-98E3-B266CF24BE94}" presName="accentRepeatNode" presStyleLbl="solidFgAcc1" presStyleIdx="2" presStyleCnt="4"/>
      <dgm:spPr>
        <a:solidFill>
          <a:srgbClr val="12A4A4"/>
        </a:solidFill>
      </dgm:spPr>
    </dgm:pt>
    <dgm:pt modelId="{6A842E14-872F-4CB9-909B-E61B53D75955}" type="pres">
      <dgm:prSet presAssocID="{0AD1CEC2-0067-4F38-B65E-DC90C9AB713A}" presName="text_4" presStyleLbl="node1" presStyleIdx="3" presStyleCnt="4">
        <dgm:presLayoutVars>
          <dgm:bulletEnabled val="1"/>
        </dgm:presLayoutVars>
      </dgm:prSet>
      <dgm:spPr/>
      <dgm:t>
        <a:bodyPr/>
        <a:lstStyle/>
        <a:p>
          <a:endParaRPr lang="en-US"/>
        </a:p>
      </dgm:t>
    </dgm:pt>
    <dgm:pt modelId="{2FFAC547-88C7-41AF-844A-BE45A608FC0C}" type="pres">
      <dgm:prSet presAssocID="{0AD1CEC2-0067-4F38-B65E-DC90C9AB713A}" presName="accent_4" presStyleCnt="0"/>
      <dgm:spPr/>
    </dgm:pt>
    <dgm:pt modelId="{D2589107-F1C0-4FD7-B3B7-F7D0E3A26A0E}" type="pres">
      <dgm:prSet presAssocID="{0AD1CEC2-0067-4F38-B65E-DC90C9AB713A}" presName="accentRepeatNode" presStyleLbl="solidFgAcc1" presStyleIdx="3" presStyleCnt="4"/>
      <dgm:spPr>
        <a:solidFill>
          <a:srgbClr val="12A4A4"/>
        </a:solidFill>
      </dgm:spPr>
    </dgm:pt>
  </dgm:ptLst>
  <dgm:cxnLst>
    <dgm:cxn modelId="{630BB2D2-1772-4026-BC6F-AC603761C5B1}" type="presOf" srcId="{7182248E-C071-4B46-B58D-5FEFCBCBC0E8}" destId="{F770B219-D171-461C-9C0A-FF29A7ED9371}" srcOrd="0" destOrd="0" presId="urn:microsoft.com/office/officeart/2008/layout/VerticalCurvedList"/>
    <dgm:cxn modelId="{2D94DF5F-1FC3-48AB-A0E7-2A3C525E14C5}" type="presOf" srcId="{29971C58-81B9-464B-A6DA-F6DB319C393D}" destId="{CF763674-5154-4B19-9B2D-00B592AECB86}" srcOrd="0" destOrd="0" presId="urn:microsoft.com/office/officeart/2008/layout/VerticalCurvedList"/>
    <dgm:cxn modelId="{E00A190C-D7EE-4861-A72C-EE862B1346E1}" type="presOf" srcId="{E0369018-9449-4918-97E6-FAD32FC99254}" destId="{6E511D2F-150B-4021-9F01-3B4B3A6E30BB}" srcOrd="0" destOrd="0" presId="urn:microsoft.com/office/officeart/2008/layout/VerticalCurvedList"/>
    <dgm:cxn modelId="{58D3AD0B-E30C-4118-AF5C-E90E4C8AEB90}" type="presOf" srcId="{2D1291AE-F01C-4742-8A57-9D807F50420A}" destId="{0DBC2173-CE38-402B-8961-A39E44455467}" srcOrd="0" destOrd="0" presId="urn:microsoft.com/office/officeart/2008/layout/VerticalCurvedList"/>
    <dgm:cxn modelId="{74749560-C31C-4630-8298-8EBAB976081D}" type="presOf" srcId="{0AD1CEC2-0067-4F38-B65E-DC90C9AB713A}" destId="{6A842E14-872F-4CB9-909B-E61B53D75955}" srcOrd="0" destOrd="0" presId="urn:microsoft.com/office/officeart/2008/layout/VerticalCurvedList"/>
    <dgm:cxn modelId="{D36F21D8-86A0-4B07-8503-2B5EEE766BE0}" srcId="{2D1291AE-F01C-4742-8A57-9D807F50420A}" destId="{7182248E-C071-4B46-B58D-5FEFCBCBC0E8}" srcOrd="0" destOrd="0" parTransId="{EB708C30-22DA-4C79-A8E3-8B356808AC54}" sibTransId="{29971C58-81B9-464B-A6DA-F6DB319C393D}"/>
    <dgm:cxn modelId="{86B0CE22-A4D2-4BBB-90C4-AA3001B22A7A}" srcId="{2D1291AE-F01C-4742-8A57-9D807F50420A}" destId="{E0369018-9449-4918-97E6-FAD32FC99254}" srcOrd="1" destOrd="0" parTransId="{38CA165B-3FC2-4C4F-8B43-E758CF1510FA}" sibTransId="{E2E749BB-CBAE-4F85-BFA9-4B3E9CA9FA1A}"/>
    <dgm:cxn modelId="{1F567FBC-BC69-41D7-A9DF-D9E43C37A282}" srcId="{2D1291AE-F01C-4742-8A57-9D807F50420A}" destId="{0AD1CEC2-0067-4F38-B65E-DC90C9AB713A}" srcOrd="3" destOrd="0" parTransId="{AE5DA162-B81C-432F-BF00-F5A409D29899}" sibTransId="{91E92E81-5D5F-4B27-B1A7-CD329C46FB9A}"/>
    <dgm:cxn modelId="{7DBD58EF-413E-47E1-8312-C7BBB9716CB0}" srcId="{2D1291AE-F01C-4742-8A57-9D807F50420A}" destId="{4F3E4B33-A291-4991-98E3-B266CF24BE94}" srcOrd="2" destOrd="0" parTransId="{068B4C7A-81F3-445F-B91A-0E002080AE33}" sibTransId="{AC0F2C4E-324D-4D97-A315-4263CA2DCB48}"/>
    <dgm:cxn modelId="{28E4476B-ED03-4F87-BB59-41D5A6905F74}" type="presOf" srcId="{4F3E4B33-A291-4991-98E3-B266CF24BE94}" destId="{2914265F-C932-4E2F-8B03-00C17A96284F}" srcOrd="0" destOrd="0" presId="urn:microsoft.com/office/officeart/2008/layout/VerticalCurvedList"/>
    <dgm:cxn modelId="{B44DA406-5DFA-49C9-84C9-FC94ED86ADC3}" type="presParOf" srcId="{0DBC2173-CE38-402B-8961-A39E44455467}" destId="{AB63F0B6-BB77-4E4C-B736-D2B99F21D4EF}" srcOrd="0" destOrd="0" presId="urn:microsoft.com/office/officeart/2008/layout/VerticalCurvedList"/>
    <dgm:cxn modelId="{759A02A2-68EA-4A72-AF8C-191DB1FE3216}" type="presParOf" srcId="{AB63F0B6-BB77-4E4C-B736-D2B99F21D4EF}" destId="{AD9BEE59-0DB1-4FDA-8CBF-BC73619E0A03}" srcOrd="0" destOrd="0" presId="urn:microsoft.com/office/officeart/2008/layout/VerticalCurvedList"/>
    <dgm:cxn modelId="{E28400A2-B415-4FBD-B311-4EEDBFF29749}" type="presParOf" srcId="{AD9BEE59-0DB1-4FDA-8CBF-BC73619E0A03}" destId="{E7D09E19-A662-4874-870E-BAE71265C425}" srcOrd="0" destOrd="0" presId="urn:microsoft.com/office/officeart/2008/layout/VerticalCurvedList"/>
    <dgm:cxn modelId="{1D6B2221-17EB-4932-A40E-BA8AE88BAD7D}" type="presParOf" srcId="{AD9BEE59-0DB1-4FDA-8CBF-BC73619E0A03}" destId="{CF763674-5154-4B19-9B2D-00B592AECB86}" srcOrd="1" destOrd="0" presId="urn:microsoft.com/office/officeart/2008/layout/VerticalCurvedList"/>
    <dgm:cxn modelId="{5A57D876-B62B-465C-8281-69A25866BC46}" type="presParOf" srcId="{AD9BEE59-0DB1-4FDA-8CBF-BC73619E0A03}" destId="{891263FA-9A3A-440A-A8B6-5A45CBB9AFAB}" srcOrd="2" destOrd="0" presId="urn:microsoft.com/office/officeart/2008/layout/VerticalCurvedList"/>
    <dgm:cxn modelId="{8E81C5A7-CF6B-498D-AC26-96968489484E}" type="presParOf" srcId="{AD9BEE59-0DB1-4FDA-8CBF-BC73619E0A03}" destId="{5B29A15C-27EE-4BED-82F2-52886F30D75D}" srcOrd="3" destOrd="0" presId="urn:microsoft.com/office/officeart/2008/layout/VerticalCurvedList"/>
    <dgm:cxn modelId="{C3658D2E-867B-452F-809E-1C6B23C79AA1}" type="presParOf" srcId="{AB63F0B6-BB77-4E4C-B736-D2B99F21D4EF}" destId="{F770B219-D171-461C-9C0A-FF29A7ED9371}" srcOrd="1" destOrd="0" presId="urn:microsoft.com/office/officeart/2008/layout/VerticalCurvedList"/>
    <dgm:cxn modelId="{E20B9E47-A898-414E-A05C-32FB876EF405}" type="presParOf" srcId="{AB63F0B6-BB77-4E4C-B736-D2B99F21D4EF}" destId="{8C1E5BB9-0F84-4EB3-B17F-B411971237FD}" srcOrd="2" destOrd="0" presId="urn:microsoft.com/office/officeart/2008/layout/VerticalCurvedList"/>
    <dgm:cxn modelId="{1D9FD0F7-C40D-4BFD-B103-1B0664C58C1C}" type="presParOf" srcId="{8C1E5BB9-0F84-4EB3-B17F-B411971237FD}" destId="{B864A55B-CF6E-4678-ADE2-ED661AE0925E}" srcOrd="0" destOrd="0" presId="urn:microsoft.com/office/officeart/2008/layout/VerticalCurvedList"/>
    <dgm:cxn modelId="{F3680D2F-835C-410B-B03F-F1E25A3942F0}" type="presParOf" srcId="{AB63F0B6-BB77-4E4C-B736-D2B99F21D4EF}" destId="{6E511D2F-150B-4021-9F01-3B4B3A6E30BB}" srcOrd="3" destOrd="0" presId="urn:microsoft.com/office/officeart/2008/layout/VerticalCurvedList"/>
    <dgm:cxn modelId="{2301B76A-438A-4933-BE2A-774942E52F29}" type="presParOf" srcId="{AB63F0B6-BB77-4E4C-B736-D2B99F21D4EF}" destId="{C26D3E6B-1D4B-4974-9CFD-2F3BDD5D3C5C}" srcOrd="4" destOrd="0" presId="urn:microsoft.com/office/officeart/2008/layout/VerticalCurvedList"/>
    <dgm:cxn modelId="{A3F0C2A5-BCA6-4B95-9E31-BF8433E6B294}" type="presParOf" srcId="{C26D3E6B-1D4B-4974-9CFD-2F3BDD5D3C5C}" destId="{C30AE1B0-5A98-4C08-A62F-F35AA788DBF3}" srcOrd="0" destOrd="0" presId="urn:microsoft.com/office/officeart/2008/layout/VerticalCurvedList"/>
    <dgm:cxn modelId="{75F43F01-D005-4CE6-A666-E8E70986CC9F}" type="presParOf" srcId="{AB63F0B6-BB77-4E4C-B736-D2B99F21D4EF}" destId="{2914265F-C932-4E2F-8B03-00C17A96284F}" srcOrd="5" destOrd="0" presId="urn:microsoft.com/office/officeart/2008/layout/VerticalCurvedList"/>
    <dgm:cxn modelId="{C79B738B-178D-444D-A260-27E276EC91EF}" type="presParOf" srcId="{AB63F0B6-BB77-4E4C-B736-D2B99F21D4EF}" destId="{ABA35EF1-9E3D-45BC-AE57-E2B102D48C22}" srcOrd="6" destOrd="0" presId="urn:microsoft.com/office/officeart/2008/layout/VerticalCurvedList"/>
    <dgm:cxn modelId="{F2058478-29C8-48B9-B338-6A9999BECEF5}" type="presParOf" srcId="{ABA35EF1-9E3D-45BC-AE57-E2B102D48C22}" destId="{F9606745-CF4A-4CBA-9E60-1DFECBF7B87C}" srcOrd="0" destOrd="0" presId="urn:microsoft.com/office/officeart/2008/layout/VerticalCurvedList"/>
    <dgm:cxn modelId="{CCEA7773-FF47-4573-9016-7E1226E99BE6}" type="presParOf" srcId="{AB63F0B6-BB77-4E4C-B736-D2B99F21D4EF}" destId="{6A842E14-872F-4CB9-909B-E61B53D75955}" srcOrd="7" destOrd="0" presId="urn:microsoft.com/office/officeart/2008/layout/VerticalCurvedList"/>
    <dgm:cxn modelId="{BF263B2C-1409-4892-A2F2-E65B80E4F14C}" type="presParOf" srcId="{AB63F0B6-BB77-4E4C-B736-D2B99F21D4EF}" destId="{2FFAC547-88C7-41AF-844A-BE45A608FC0C}" srcOrd="8" destOrd="0" presId="urn:microsoft.com/office/officeart/2008/layout/VerticalCurvedList"/>
    <dgm:cxn modelId="{10DAF192-1759-4254-B96D-AFC2A85C981E}" type="presParOf" srcId="{2FFAC547-88C7-41AF-844A-BE45A608FC0C}" destId="{D2589107-F1C0-4FD7-B3B7-F7D0E3A26A0E}"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7602D8-04B0-4825-835C-7F1C783B33CD}">
      <dsp:nvSpPr>
        <dsp:cNvPr id="0" name=""/>
        <dsp:cNvSpPr/>
      </dsp:nvSpPr>
      <dsp:spPr>
        <a:xfrm>
          <a:off x="1261068" y="246851"/>
          <a:ext cx="4582461" cy="1432019"/>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69954" tIns="152400" rIns="152400" bIns="152400" numCol="1" spcCol="1270" anchor="ctr" anchorCtr="0">
          <a:noAutofit/>
        </a:bodyPr>
        <a:lstStyle/>
        <a:p>
          <a:pPr lvl="0" algn="l" defTabSz="1778000">
            <a:lnSpc>
              <a:spcPct val="90000"/>
            </a:lnSpc>
            <a:spcBef>
              <a:spcPct val="0"/>
            </a:spcBef>
            <a:spcAft>
              <a:spcPct val="35000"/>
            </a:spcAft>
          </a:pPr>
          <a:r>
            <a:rPr lang="en-US" sz="4000" kern="1200" dirty="0"/>
            <a:t>Mark Stevenson</a:t>
          </a:r>
        </a:p>
      </dsp:txBody>
      <dsp:txXfrm>
        <a:off x="1261068" y="246851"/>
        <a:ext cx="4582461" cy="1432019"/>
      </dsp:txXfrm>
    </dsp:sp>
    <dsp:sp modelId="{46E546C7-64D4-48AC-8740-9EF7542A8871}">
      <dsp:nvSpPr>
        <dsp:cNvPr id="0" name=""/>
        <dsp:cNvSpPr/>
      </dsp:nvSpPr>
      <dsp:spPr>
        <a:xfrm>
          <a:off x="1070132" y="40004"/>
          <a:ext cx="1002413" cy="1503620"/>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4000" r="-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AFA0639-2245-4774-87BF-DCE39F892E8E}">
      <dsp:nvSpPr>
        <dsp:cNvPr id="0" name=""/>
        <dsp:cNvSpPr/>
      </dsp:nvSpPr>
      <dsp:spPr>
        <a:xfrm>
          <a:off x="1261068" y="2049604"/>
          <a:ext cx="4582461" cy="1432019"/>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69954" tIns="152400" rIns="152400" bIns="152400" numCol="1" spcCol="1270" anchor="ctr" anchorCtr="0">
          <a:noAutofit/>
        </a:bodyPr>
        <a:lstStyle/>
        <a:p>
          <a:pPr lvl="0" algn="l" defTabSz="1778000">
            <a:lnSpc>
              <a:spcPct val="90000"/>
            </a:lnSpc>
            <a:spcBef>
              <a:spcPct val="0"/>
            </a:spcBef>
            <a:spcAft>
              <a:spcPct val="35000"/>
            </a:spcAft>
          </a:pPr>
          <a:r>
            <a:rPr lang="en-US" sz="4000" kern="1200" dirty="0"/>
            <a:t>Ike Kleynbos</a:t>
          </a:r>
        </a:p>
      </dsp:txBody>
      <dsp:txXfrm>
        <a:off x="1261068" y="2049604"/>
        <a:ext cx="4582461" cy="1432019"/>
      </dsp:txXfrm>
    </dsp:sp>
    <dsp:sp modelId="{F132F0AF-CDE3-4C16-9460-8AC0919D5247}">
      <dsp:nvSpPr>
        <dsp:cNvPr id="0" name=""/>
        <dsp:cNvSpPr/>
      </dsp:nvSpPr>
      <dsp:spPr>
        <a:xfrm>
          <a:off x="1070132" y="1842757"/>
          <a:ext cx="1002413" cy="1503620"/>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3000" r="-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763674-5154-4B19-9B2D-00B592AECB86}">
      <dsp:nvSpPr>
        <dsp:cNvPr id="0" name=""/>
        <dsp:cNvSpPr/>
      </dsp:nvSpPr>
      <dsp:spPr>
        <a:xfrm>
          <a:off x="-6126981" y="-937410"/>
          <a:ext cx="7293488" cy="7293488"/>
        </a:xfrm>
        <a:prstGeom prst="blockArc">
          <a:avLst>
            <a:gd name="adj1" fmla="val 18900000"/>
            <a:gd name="adj2" fmla="val 2700000"/>
            <a:gd name="adj3" fmla="val 296"/>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770B219-D171-461C-9C0A-FF29A7ED9371}">
      <dsp:nvSpPr>
        <dsp:cNvPr id="0" name=""/>
        <dsp:cNvSpPr/>
      </dsp:nvSpPr>
      <dsp:spPr>
        <a:xfrm>
          <a:off x="610504" y="416587"/>
          <a:ext cx="11346048" cy="83360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1676" tIns="91440" rIns="91440" bIns="91440" numCol="1" spcCol="1270" anchor="ctr" anchorCtr="0">
          <a:noAutofit/>
        </a:bodyPr>
        <a:lstStyle/>
        <a:p>
          <a:pPr lvl="0" algn="l" defTabSz="1600200">
            <a:lnSpc>
              <a:spcPct val="90000"/>
            </a:lnSpc>
            <a:spcBef>
              <a:spcPct val="0"/>
            </a:spcBef>
            <a:spcAft>
              <a:spcPct val="35000"/>
            </a:spcAft>
          </a:pPr>
          <a:r>
            <a:rPr lang="en-US" sz="3600" b="1" kern="1200" dirty="0">
              <a:solidFill>
                <a:srgbClr val="000000"/>
              </a:solidFill>
            </a:rPr>
            <a:t>May/April </a:t>
          </a:r>
          <a:r>
            <a:rPr lang="en-US" sz="3600" kern="1200" dirty="0">
              <a:solidFill>
                <a:srgbClr val="000000"/>
              </a:solidFill>
            </a:rPr>
            <a:t>– Release of PC13, 14, and 15 draft</a:t>
          </a:r>
        </a:p>
      </dsp:txBody>
      <dsp:txXfrm>
        <a:off x="610504" y="416587"/>
        <a:ext cx="11346048" cy="833607"/>
      </dsp:txXfrm>
    </dsp:sp>
    <dsp:sp modelId="{B864A55B-CF6E-4678-ADE2-ED661AE0925E}">
      <dsp:nvSpPr>
        <dsp:cNvPr id="0" name=""/>
        <dsp:cNvSpPr/>
      </dsp:nvSpPr>
      <dsp:spPr>
        <a:xfrm>
          <a:off x="89500" y="312386"/>
          <a:ext cx="1042009" cy="1042009"/>
        </a:xfrm>
        <a:prstGeom prst="ellipse">
          <a:avLst/>
        </a:prstGeom>
        <a:solidFill>
          <a:srgbClr val="12A4A4"/>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E511D2F-150B-4021-9F01-3B4B3A6E30BB}">
      <dsp:nvSpPr>
        <dsp:cNvPr id="0" name=""/>
        <dsp:cNvSpPr/>
      </dsp:nvSpPr>
      <dsp:spPr>
        <a:xfrm>
          <a:off x="1088431" y="1667215"/>
          <a:ext cx="10868121" cy="83360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1676" tIns="91440" rIns="91440" bIns="91440" numCol="1" spcCol="1270" anchor="ctr" anchorCtr="0">
          <a:noAutofit/>
        </a:bodyPr>
        <a:lstStyle/>
        <a:p>
          <a:pPr lvl="0" algn="l" defTabSz="1600200">
            <a:lnSpc>
              <a:spcPct val="90000"/>
            </a:lnSpc>
            <a:spcBef>
              <a:spcPct val="0"/>
            </a:spcBef>
            <a:spcAft>
              <a:spcPct val="35000"/>
            </a:spcAft>
          </a:pPr>
          <a:r>
            <a:rPr lang="en-US" sz="3600" b="1" kern="1200" dirty="0">
              <a:solidFill>
                <a:srgbClr val="000000"/>
              </a:solidFill>
            </a:rPr>
            <a:t>June </a:t>
          </a:r>
          <a:r>
            <a:rPr lang="en-US" sz="3600" kern="1200" dirty="0">
              <a:solidFill>
                <a:srgbClr val="000000"/>
              </a:solidFill>
            </a:rPr>
            <a:t>– Release of summary of feedback</a:t>
          </a:r>
        </a:p>
      </dsp:txBody>
      <dsp:txXfrm>
        <a:off x="1088431" y="1667215"/>
        <a:ext cx="10868121" cy="833607"/>
      </dsp:txXfrm>
    </dsp:sp>
    <dsp:sp modelId="{C30AE1B0-5A98-4C08-A62F-F35AA788DBF3}">
      <dsp:nvSpPr>
        <dsp:cNvPr id="0" name=""/>
        <dsp:cNvSpPr/>
      </dsp:nvSpPr>
      <dsp:spPr>
        <a:xfrm>
          <a:off x="567426" y="1563014"/>
          <a:ext cx="1042009" cy="1042009"/>
        </a:xfrm>
        <a:prstGeom prst="ellipse">
          <a:avLst/>
        </a:prstGeom>
        <a:solidFill>
          <a:srgbClr val="12A4A4"/>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914265F-C932-4E2F-8B03-00C17A96284F}">
      <dsp:nvSpPr>
        <dsp:cNvPr id="0" name=""/>
        <dsp:cNvSpPr/>
      </dsp:nvSpPr>
      <dsp:spPr>
        <a:xfrm>
          <a:off x="1088431" y="2917843"/>
          <a:ext cx="10868121" cy="83360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1676" tIns="91440" rIns="91440" bIns="91440" numCol="1" spcCol="1270" anchor="ctr" anchorCtr="0">
          <a:noAutofit/>
        </a:bodyPr>
        <a:lstStyle/>
        <a:p>
          <a:pPr lvl="0" algn="l" defTabSz="1600200">
            <a:lnSpc>
              <a:spcPct val="90000"/>
            </a:lnSpc>
            <a:spcBef>
              <a:spcPct val="0"/>
            </a:spcBef>
            <a:spcAft>
              <a:spcPct val="35000"/>
            </a:spcAft>
          </a:pPr>
          <a:r>
            <a:rPr lang="en-US" sz="3600" b="1" kern="1200" dirty="0">
              <a:solidFill>
                <a:srgbClr val="000000"/>
              </a:solidFill>
            </a:rPr>
            <a:t>September</a:t>
          </a:r>
          <a:r>
            <a:rPr lang="en-US" sz="3600" kern="1200" dirty="0">
              <a:solidFill>
                <a:srgbClr val="000000"/>
              </a:solidFill>
            </a:rPr>
            <a:t> – Final draft proposal released</a:t>
          </a:r>
        </a:p>
      </dsp:txBody>
      <dsp:txXfrm>
        <a:off x="1088431" y="2917843"/>
        <a:ext cx="10868121" cy="833607"/>
      </dsp:txXfrm>
    </dsp:sp>
    <dsp:sp modelId="{F9606745-CF4A-4CBA-9E60-1DFECBF7B87C}">
      <dsp:nvSpPr>
        <dsp:cNvPr id="0" name=""/>
        <dsp:cNvSpPr/>
      </dsp:nvSpPr>
      <dsp:spPr>
        <a:xfrm>
          <a:off x="567426" y="2813642"/>
          <a:ext cx="1042009" cy="1042009"/>
        </a:xfrm>
        <a:prstGeom prst="ellipse">
          <a:avLst/>
        </a:prstGeom>
        <a:solidFill>
          <a:srgbClr val="12A4A4"/>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A842E14-872F-4CB9-909B-E61B53D75955}">
      <dsp:nvSpPr>
        <dsp:cNvPr id="0" name=""/>
        <dsp:cNvSpPr/>
      </dsp:nvSpPr>
      <dsp:spPr>
        <a:xfrm>
          <a:off x="610504" y="4168472"/>
          <a:ext cx="11346048" cy="83360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1676" tIns="91440" rIns="91440" bIns="91440" numCol="1" spcCol="1270" anchor="ctr" anchorCtr="0">
          <a:noAutofit/>
        </a:bodyPr>
        <a:lstStyle/>
        <a:p>
          <a:pPr lvl="0" algn="l" defTabSz="1600200">
            <a:lnSpc>
              <a:spcPct val="90000"/>
            </a:lnSpc>
            <a:spcBef>
              <a:spcPct val="0"/>
            </a:spcBef>
            <a:spcAft>
              <a:spcPct val="35000"/>
            </a:spcAft>
          </a:pPr>
          <a:r>
            <a:rPr lang="en-US" sz="3600" b="1" kern="1200" dirty="0">
              <a:solidFill>
                <a:srgbClr val="000000"/>
              </a:solidFill>
            </a:rPr>
            <a:t>Oct/Nov</a:t>
          </a:r>
          <a:r>
            <a:rPr lang="en-US" sz="3600" kern="1200" dirty="0">
              <a:solidFill>
                <a:srgbClr val="000000"/>
              </a:solidFill>
            </a:rPr>
            <a:t> – Alternative proposal begins</a:t>
          </a:r>
        </a:p>
      </dsp:txBody>
      <dsp:txXfrm>
        <a:off x="610504" y="4168472"/>
        <a:ext cx="11346048" cy="833607"/>
      </dsp:txXfrm>
    </dsp:sp>
    <dsp:sp modelId="{D2589107-F1C0-4FD7-B3B7-F7D0E3A26A0E}">
      <dsp:nvSpPr>
        <dsp:cNvPr id="0" name=""/>
        <dsp:cNvSpPr/>
      </dsp:nvSpPr>
      <dsp:spPr>
        <a:xfrm>
          <a:off x="89500" y="4064271"/>
          <a:ext cx="1042009" cy="1042009"/>
        </a:xfrm>
        <a:prstGeom prst="ellipse">
          <a:avLst/>
        </a:prstGeom>
        <a:solidFill>
          <a:srgbClr val="12A4A4"/>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457373-7DD3-4ACA-93F6-DC5A5DFFB7D2}" type="datetimeFigureOut">
              <a:rPr lang="en-NZ" smtClean="0"/>
              <a:t>15/12/2022</a:t>
            </a:fld>
            <a:endParaRPr lang="en-NZ"/>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BB977D-88E0-4D70-9EA5-0156CB2003A2}" type="slidenum">
              <a:rPr lang="en-NZ" smtClean="0"/>
              <a:t>‹#›</a:t>
            </a:fld>
            <a:endParaRPr lang="en-NZ"/>
          </a:p>
        </p:txBody>
      </p:sp>
    </p:spTree>
    <p:extLst>
      <p:ext uri="{BB962C8B-B14F-4D97-AF65-F5344CB8AC3E}">
        <p14:creationId xmlns:p14="http://schemas.microsoft.com/office/powerpoint/2010/main" val="9952747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We</a:t>
            </a:r>
            <a:r>
              <a:rPr lang="en-NZ" baseline="0" dirty="0"/>
              <a:t> have talked about the various plan changes in passing. This table lays out the different jigsaw pieces and where each one fits in.  </a:t>
            </a:r>
            <a:endParaRPr lang="en-NZ" dirty="0"/>
          </a:p>
          <a:p>
            <a:endParaRPr lang="en-NZ" dirty="0"/>
          </a:p>
          <a:p>
            <a:r>
              <a:rPr lang="en-NZ" dirty="0"/>
              <a:t>Note that a</a:t>
            </a:r>
            <a:r>
              <a:rPr lang="en-NZ" baseline="0" dirty="0"/>
              <a:t> more detailed A3 Table is to be circulated to EMs on the different plan changes, and the different components of them (inform approach v influence approach).  </a:t>
            </a:r>
          </a:p>
          <a:p>
            <a:endParaRPr lang="en-NZ" baseline="0" dirty="0"/>
          </a:p>
          <a:p>
            <a:pPr rtl="0" eaLnBrk="1" fontAlgn="t" latinLnBrk="0" hangingPunct="1"/>
            <a:r>
              <a:rPr lang="en-NZ" sz="1200" b="0" i="0" u="none" strike="noStrike" kern="1200" dirty="0">
                <a:solidFill>
                  <a:schemeClr val="tx1"/>
                </a:solidFill>
                <a:effectLst/>
                <a:latin typeface="+mn-lt"/>
                <a:ea typeface="+mn-ea"/>
                <a:cs typeface="+mn-cs"/>
              </a:rPr>
              <a:t>Note that</a:t>
            </a:r>
            <a:r>
              <a:rPr lang="en-NZ" sz="1200" b="0" i="0" u="none" strike="noStrike" kern="1200" baseline="0" dirty="0">
                <a:solidFill>
                  <a:schemeClr val="tx1"/>
                </a:solidFill>
                <a:effectLst/>
                <a:latin typeface="+mn-lt"/>
                <a:ea typeface="+mn-ea"/>
                <a:cs typeface="+mn-cs"/>
              </a:rPr>
              <a:t> the </a:t>
            </a:r>
            <a:r>
              <a:rPr lang="en-NZ" sz="1200" b="0" i="0" u="none" strike="noStrike" kern="1200" dirty="0">
                <a:solidFill>
                  <a:schemeClr val="tx1"/>
                </a:solidFill>
                <a:effectLst/>
                <a:latin typeface="+mn-lt"/>
                <a:ea typeface="+mn-ea"/>
                <a:cs typeface="+mn-cs"/>
              </a:rPr>
              <a:t>Christchurch</a:t>
            </a:r>
            <a:r>
              <a:rPr lang="en-NZ" sz="1200" b="0" i="0" u="none" strike="noStrike" kern="1200" baseline="0" dirty="0">
                <a:solidFill>
                  <a:schemeClr val="tx1"/>
                </a:solidFill>
                <a:effectLst/>
                <a:latin typeface="+mn-lt"/>
                <a:ea typeface="+mn-ea"/>
                <a:cs typeface="+mn-cs"/>
              </a:rPr>
              <a:t> Transport Plan and Flood Management Areas work is progressing in parallel, but decisions to consult on and/or notify these pieces of work will be sought later.  (7 April for the CTP, and post notification for the FMA)    </a:t>
            </a:r>
          </a:p>
          <a:p>
            <a:pPr rtl="0" eaLnBrk="1" fontAlgn="t" latinLnBrk="0" hangingPunct="1"/>
            <a:endParaRPr lang="en-NZ" sz="1200" b="0" i="0" u="none" strike="noStrike" kern="1200" baseline="0" dirty="0">
              <a:solidFill>
                <a:schemeClr val="tx1"/>
              </a:solidFill>
              <a:effectLst/>
              <a:latin typeface="+mn-lt"/>
              <a:ea typeface="+mn-ea"/>
              <a:cs typeface="+mn-cs"/>
            </a:endParaRPr>
          </a:p>
          <a:p>
            <a:pPr rtl="0" eaLnBrk="1" fontAlgn="t" latinLnBrk="0" hangingPunct="1"/>
            <a:r>
              <a:rPr lang="en-NZ" sz="1200" b="0" i="0" u="none" strike="noStrike" kern="1200" baseline="0" dirty="0">
                <a:solidFill>
                  <a:schemeClr val="tx1"/>
                </a:solidFill>
                <a:effectLst/>
                <a:latin typeface="+mn-lt"/>
                <a:ea typeface="+mn-ea"/>
                <a:cs typeface="+mn-cs"/>
              </a:rPr>
              <a:t>This work is also being carried out in the context of the development of the Greater Christchurch Spatial Plan (GCSP), and the </a:t>
            </a:r>
            <a:r>
              <a:rPr lang="en-NZ" sz="1200" b="0" i="0" u="none" strike="noStrike" kern="1200" baseline="0" dirty="0" err="1">
                <a:solidFill>
                  <a:schemeClr val="tx1"/>
                </a:solidFill>
                <a:effectLst/>
                <a:latin typeface="+mn-lt"/>
                <a:ea typeface="+mn-ea"/>
                <a:cs typeface="+mn-cs"/>
              </a:rPr>
              <a:t>Otautahi</a:t>
            </a:r>
            <a:r>
              <a:rPr lang="en-NZ" sz="1200" b="0" i="0" u="none" strike="noStrike" kern="1200" baseline="0" dirty="0">
                <a:solidFill>
                  <a:schemeClr val="tx1"/>
                </a:solidFill>
                <a:effectLst/>
                <a:latin typeface="+mn-lt"/>
                <a:ea typeface="+mn-ea"/>
                <a:cs typeface="+mn-cs"/>
              </a:rPr>
              <a:t> Christchurch Plan (OCP)   </a:t>
            </a:r>
            <a:endParaRPr lang="en-NZ" dirty="0"/>
          </a:p>
        </p:txBody>
      </p:sp>
      <p:sp>
        <p:nvSpPr>
          <p:cNvPr id="4" name="Slide Number Placeholder 3"/>
          <p:cNvSpPr>
            <a:spLocks noGrp="1"/>
          </p:cNvSpPr>
          <p:nvPr>
            <p:ph type="sldNum" sz="quarter" idx="10"/>
          </p:nvPr>
        </p:nvSpPr>
        <p:spPr/>
        <p:txBody>
          <a:bodyPr/>
          <a:lstStyle/>
          <a:p>
            <a:fld id="{A4BB977D-88E0-4D70-9EA5-0156CB2003A2}" type="slidenum">
              <a:rPr lang="en-NZ" smtClean="0"/>
              <a:t>6</a:t>
            </a:fld>
            <a:endParaRPr lang="en-NZ"/>
          </a:p>
        </p:txBody>
      </p:sp>
    </p:spTree>
    <p:extLst>
      <p:ext uri="{BB962C8B-B14F-4D97-AF65-F5344CB8AC3E}">
        <p14:creationId xmlns:p14="http://schemas.microsoft.com/office/powerpoint/2010/main" val="10524432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BB977D-88E0-4D70-9EA5-0156CB2003A2}" type="slidenum">
              <a:rPr kumimoji="0" lang="en-N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N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57971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February – we may hold an additional information session prior to the request to notify to ensure</a:t>
            </a:r>
            <a:r>
              <a:rPr lang="en-NZ" baseline="0" dirty="0"/>
              <a:t> the public is informed about what to expect. </a:t>
            </a:r>
            <a:endParaRPr lang="en-NZ" dirty="0"/>
          </a:p>
        </p:txBody>
      </p:sp>
      <p:sp>
        <p:nvSpPr>
          <p:cNvPr id="4" name="Slide Number Placeholder 3"/>
          <p:cNvSpPr>
            <a:spLocks noGrp="1"/>
          </p:cNvSpPr>
          <p:nvPr>
            <p:ph type="sldNum" sz="quarter" idx="10"/>
          </p:nvPr>
        </p:nvSpPr>
        <p:spPr/>
        <p:txBody>
          <a:bodyPr/>
          <a:lstStyle/>
          <a:p>
            <a:fld id="{A4BB977D-88E0-4D70-9EA5-0156CB2003A2}" type="slidenum">
              <a:rPr lang="en-NZ" smtClean="0"/>
              <a:t>21</a:t>
            </a:fld>
            <a:endParaRPr lang="en-NZ"/>
          </a:p>
        </p:txBody>
      </p:sp>
    </p:spTree>
    <p:extLst>
      <p:ext uri="{BB962C8B-B14F-4D97-AF65-F5344CB8AC3E}">
        <p14:creationId xmlns:p14="http://schemas.microsoft.com/office/powerpoint/2010/main" val="6400552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baseline="0" dirty="0"/>
              <a:t>Simplified process chart – dates TBC </a:t>
            </a:r>
          </a:p>
          <a:p>
            <a:endParaRPr lang="en-NZ" baseline="0" dirty="0"/>
          </a:p>
          <a:p>
            <a:r>
              <a:rPr lang="en-NZ" baseline="0" dirty="0"/>
              <a:t>Confirm the aspects of the NPS-UD / RM Amendment Act that will take effect at notification: MDRS; heritage provisions; qualifying matters.   </a:t>
            </a:r>
          </a:p>
          <a:p>
            <a:endParaRPr lang="en-US" baseline="0" dirty="0"/>
          </a:p>
          <a:p>
            <a:r>
              <a:rPr lang="en-US" baseline="0" dirty="0"/>
              <a:t>Note to written submissions vs the timeline for provisions coming into legal effect: T</a:t>
            </a:r>
            <a:r>
              <a:rPr lang="en-NZ" sz="1200" kern="1200" dirty="0">
                <a:solidFill>
                  <a:schemeClr val="tx1"/>
                </a:solidFill>
                <a:effectLst/>
                <a:latin typeface="+mn-lt"/>
                <a:ea typeface="+mn-ea"/>
                <a:cs typeface="+mn-cs"/>
              </a:rPr>
              <a:t>here is no bar against people making submissions against the MDRS rules, but the submission will be pointless because the Act requires the Council to include the MDRS in every residential zone (s77G(1)).  The IHP does not have the option of leaving them out. The IHP will be able to consider submissions that the District Plan should be more lenient than the MDRS. </a:t>
            </a:r>
            <a:endParaRPr lang="en-NZ" baseline="0" dirty="0"/>
          </a:p>
          <a:p>
            <a:endParaRPr lang="en-NZ"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BB977D-88E0-4D70-9EA5-0156CB2003A2}" type="slidenum">
              <a:rPr kumimoji="0" lang="en-N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N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97919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601980" y="1531303"/>
            <a:ext cx="7618742" cy="1707197"/>
          </a:xfrm>
          <a:prstGeom prst="rect">
            <a:avLst/>
          </a:prstGeom>
        </p:spPr>
        <p:txBody>
          <a:bodyPr/>
          <a:lstStyle>
            <a:lvl1pPr>
              <a:defRPr sz="6000">
                <a:solidFill>
                  <a:srgbClr val="FFFFFF"/>
                </a:solidFill>
              </a:defRPr>
            </a:lvl1pPr>
          </a:lstStyle>
          <a:p>
            <a:r>
              <a:rPr lang="en-US" dirty="0"/>
              <a:t>Presentation title goes here</a:t>
            </a:r>
            <a:endParaRPr lang="en-NZ" dirty="0"/>
          </a:p>
        </p:txBody>
      </p:sp>
      <p:sp>
        <p:nvSpPr>
          <p:cNvPr id="9" name="Text Placeholder 6"/>
          <p:cNvSpPr>
            <a:spLocks noGrp="1"/>
          </p:cNvSpPr>
          <p:nvPr>
            <p:ph type="body" sz="quarter" idx="10" hasCustomPrompt="1"/>
          </p:nvPr>
        </p:nvSpPr>
        <p:spPr>
          <a:xfrm>
            <a:off x="601663" y="3429634"/>
            <a:ext cx="5887914" cy="2193925"/>
          </a:xfrm>
          <a:prstGeom prst="rect">
            <a:avLst/>
          </a:prstGeom>
        </p:spPr>
        <p:txBody>
          <a:bodyPr/>
          <a:lstStyle>
            <a:lvl1pPr marL="0" indent="0">
              <a:buNone/>
              <a:defRPr>
                <a:solidFill>
                  <a:srgbClr val="FFFFFF"/>
                </a:solidFill>
              </a:defRPr>
            </a:lvl1pPr>
          </a:lstStyle>
          <a:p>
            <a:pPr lvl="0"/>
            <a:r>
              <a:rPr lang="en-US" dirty="0"/>
              <a:t>Sub heading/author/date goes here</a:t>
            </a:r>
          </a:p>
        </p:txBody>
      </p:sp>
    </p:spTree>
    <p:extLst>
      <p:ext uri="{BB962C8B-B14F-4D97-AF65-F5344CB8AC3E}">
        <p14:creationId xmlns:p14="http://schemas.microsoft.com/office/powerpoint/2010/main" val="8656972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1980" y="1531303"/>
            <a:ext cx="8580120" cy="1707197"/>
          </a:xfrm>
          <a:prstGeom prst="rect">
            <a:avLst/>
          </a:prstGeom>
        </p:spPr>
        <p:txBody>
          <a:bodyPr/>
          <a:lstStyle>
            <a:lvl1pPr>
              <a:defRPr sz="4800">
                <a:solidFill>
                  <a:srgbClr val="FFFFFF"/>
                </a:solidFill>
              </a:defRPr>
            </a:lvl1pPr>
          </a:lstStyle>
          <a:p>
            <a:r>
              <a:rPr lang="en-US" dirty="0"/>
              <a:t>Divider/section headline</a:t>
            </a:r>
            <a:endParaRPr lang="en-NZ" dirty="0"/>
          </a:p>
        </p:txBody>
      </p:sp>
      <p:sp>
        <p:nvSpPr>
          <p:cNvPr id="3" name="Text Placeholder 6"/>
          <p:cNvSpPr>
            <a:spLocks noGrp="1"/>
          </p:cNvSpPr>
          <p:nvPr>
            <p:ph type="body" sz="quarter" idx="10" hasCustomPrompt="1"/>
          </p:nvPr>
        </p:nvSpPr>
        <p:spPr>
          <a:xfrm>
            <a:off x="601663" y="2515234"/>
            <a:ext cx="4168457" cy="2193925"/>
          </a:xfrm>
          <a:prstGeom prst="rect">
            <a:avLst/>
          </a:prstGeom>
        </p:spPr>
        <p:txBody>
          <a:bodyPr/>
          <a:lstStyle>
            <a:lvl1pPr marL="0" indent="0">
              <a:buNone/>
              <a:defRPr>
                <a:solidFill>
                  <a:srgbClr val="FFFFFF"/>
                </a:solidFill>
              </a:defRPr>
            </a:lvl1pPr>
          </a:lstStyle>
          <a:p>
            <a:pPr lvl="0"/>
            <a:r>
              <a:rPr lang="en-US" dirty="0"/>
              <a:t>Sub heading goes here</a:t>
            </a:r>
          </a:p>
        </p:txBody>
      </p:sp>
    </p:spTree>
    <p:extLst>
      <p:ext uri="{BB962C8B-B14F-4D97-AF65-F5344CB8AC3E}">
        <p14:creationId xmlns:p14="http://schemas.microsoft.com/office/powerpoint/2010/main" val="9995801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ull page quo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7700" y="1607185"/>
            <a:ext cx="7658100" cy="3201035"/>
          </a:xfrm>
          <a:prstGeom prst="rect">
            <a:avLst/>
          </a:prstGeom>
        </p:spPr>
        <p:txBody>
          <a:bodyPr/>
          <a:lstStyle>
            <a:lvl1pPr>
              <a:defRPr>
                <a:solidFill>
                  <a:srgbClr val="FFFFFF"/>
                </a:solidFill>
              </a:defRPr>
            </a:lvl1pPr>
          </a:lstStyle>
          <a:p>
            <a:r>
              <a:rPr lang="en-US" dirty="0"/>
              <a:t>“Pull quote or </a:t>
            </a:r>
            <a:br>
              <a:rPr lang="en-US" dirty="0"/>
            </a:br>
            <a:r>
              <a:rPr lang="en-US" dirty="0"/>
              <a:t>key message</a:t>
            </a:r>
            <a:br>
              <a:rPr lang="en-US" dirty="0"/>
            </a:br>
            <a:r>
              <a:rPr lang="en-US" dirty="0"/>
              <a:t>slide”</a:t>
            </a:r>
            <a:endParaRPr lang="en-NZ" dirty="0"/>
          </a:p>
        </p:txBody>
      </p:sp>
      <p:sp>
        <p:nvSpPr>
          <p:cNvPr id="3" name="Text Placeholder 6"/>
          <p:cNvSpPr>
            <a:spLocks noGrp="1"/>
          </p:cNvSpPr>
          <p:nvPr>
            <p:ph type="body" sz="quarter" idx="10" hasCustomPrompt="1"/>
          </p:nvPr>
        </p:nvSpPr>
        <p:spPr>
          <a:xfrm>
            <a:off x="647700" y="3711257"/>
            <a:ext cx="4168457" cy="2193925"/>
          </a:xfrm>
          <a:prstGeom prst="rect">
            <a:avLst/>
          </a:prstGeom>
        </p:spPr>
        <p:txBody>
          <a:bodyPr/>
          <a:lstStyle>
            <a:lvl1pPr marL="0" indent="0">
              <a:buNone/>
              <a:defRPr>
                <a:solidFill>
                  <a:srgbClr val="FFFFFF"/>
                </a:solidFill>
              </a:defRPr>
            </a:lvl1pPr>
          </a:lstStyle>
          <a:p>
            <a:pPr lvl="0"/>
            <a:r>
              <a:rPr lang="en-US" dirty="0"/>
              <a:t>Caption/credit goes here</a:t>
            </a:r>
          </a:p>
        </p:txBody>
      </p:sp>
    </p:spTree>
    <p:extLst>
      <p:ext uri="{BB962C8B-B14F-4D97-AF65-F5344CB8AC3E}">
        <p14:creationId xmlns:p14="http://schemas.microsoft.com/office/powerpoint/2010/main" val="24344533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1980" y="1531303"/>
            <a:ext cx="8580120" cy="1707197"/>
          </a:xfrm>
          <a:prstGeom prst="rect">
            <a:avLst/>
          </a:prstGeom>
        </p:spPr>
        <p:txBody>
          <a:bodyPr/>
          <a:lstStyle>
            <a:lvl1pPr>
              <a:defRPr sz="4800">
                <a:solidFill>
                  <a:srgbClr val="FFFFFF"/>
                </a:solidFill>
              </a:defRPr>
            </a:lvl1pPr>
          </a:lstStyle>
          <a:p>
            <a:r>
              <a:rPr lang="en-US" dirty="0"/>
              <a:t>Divider/section headline</a:t>
            </a:r>
            <a:endParaRPr lang="en-NZ" dirty="0"/>
          </a:p>
        </p:txBody>
      </p:sp>
      <p:sp>
        <p:nvSpPr>
          <p:cNvPr id="3" name="Text Placeholder 6"/>
          <p:cNvSpPr>
            <a:spLocks noGrp="1"/>
          </p:cNvSpPr>
          <p:nvPr>
            <p:ph type="body" sz="quarter" idx="10" hasCustomPrompt="1"/>
          </p:nvPr>
        </p:nvSpPr>
        <p:spPr>
          <a:xfrm>
            <a:off x="601663" y="2515234"/>
            <a:ext cx="4168457" cy="2193925"/>
          </a:xfrm>
          <a:prstGeom prst="rect">
            <a:avLst/>
          </a:prstGeom>
        </p:spPr>
        <p:txBody>
          <a:bodyPr/>
          <a:lstStyle>
            <a:lvl1pPr marL="0" indent="0">
              <a:buNone/>
              <a:defRPr>
                <a:solidFill>
                  <a:srgbClr val="FFFFFF"/>
                </a:solidFill>
              </a:defRPr>
            </a:lvl1pPr>
          </a:lstStyle>
          <a:p>
            <a:pPr lvl="0"/>
            <a:r>
              <a:rPr lang="en-US" dirty="0"/>
              <a:t>Sub heading goes here</a:t>
            </a:r>
          </a:p>
        </p:txBody>
      </p:sp>
    </p:spTree>
    <p:extLst>
      <p:ext uri="{BB962C8B-B14F-4D97-AF65-F5344CB8AC3E}">
        <p14:creationId xmlns:p14="http://schemas.microsoft.com/office/powerpoint/2010/main" val="6671152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ull page quo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7700" y="1607185"/>
            <a:ext cx="7658100" cy="3201035"/>
          </a:xfrm>
          <a:prstGeom prst="rect">
            <a:avLst/>
          </a:prstGeom>
        </p:spPr>
        <p:txBody>
          <a:bodyPr/>
          <a:lstStyle>
            <a:lvl1pPr>
              <a:defRPr>
                <a:solidFill>
                  <a:srgbClr val="FFFFFF"/>
                </a:solidFill>
              </a:defRPr>
            </a:lvl1pPr>
          </a:lstStyle>
          <a:p>
            <a:r>
              <a:rPr lang="en-US" dirty="0"/>
              <a:t>“Pull quote or </a:t>
            </a:r>
            <a:br>
              <a:rPr lang="en-US" dirty="0"/>
            </a:br>
            <a:r>
              <a:rPr lang="en-US" dirty="0"/>
              <a:t>key message</a:t>
            </a:r>
            <a:br>
              <a:rPr lang="en-US" dirty="0"/>
            </a:br>
            <a:r>
              <a:rPr lang="en-US" dirty="0"/>
              <a:t>slide”</a:t>
            </a:r>
            <a:endParaRPr lang="en-NZ" dirty="0"/>
          </a:p>
        </p:txBody>
      </p:sp>
      <p:sp>
        <p:nvSpPr>
          <p:cNvPr id="3" name="Text Placeholder 6"/>
          <p:cNvSpPr>
            <a:spLocks noGrp="1"/>
          </p:cNvSpPr>
          <p:nvPr>
            <p:ph type="body" sz="quarter" idx="10" hasCustomPrompt="1"/>
          </p:nvPr>
        </p:nvSpPr>
        <p:spPr>
          <a:xfrm>
            <a:off x="647700" y="3711257"/>
            <a:ext cx="4168457" cy="2193925"/>
          </a:xfrm>
          <a:prstGeom prst="rect">
            <a:avLst/>
          </a:prstGeom>
        </p:spPr>
        <p:txBody>
          <a:bodyPr/>
          <a:lstStyle>
            <a:lvl1pPr marL="0" indent="0">
              <a:buNone/>
              <a:defRPr>
                <a:solidFill>
                  <a:srgbClr val="FFFFFF"/>
                </a:solidFill>
              </a:defRPr>
            </a:lvl1pPr>
          </a:lstStyle>
          <a:p>
            <a:pPr lvl="0"/>
            <a:r>
              <a:rPr lang="en-US" dirty="0"/>
              <a:t>Caption/credit goes here</a:t>
            </a:r>
          </a:p>
        </p:txBody>
      </p:sp>
    </p:spTree>
    <p:extLst>
      <p:ext uri="{BB962C8B-B14F-4D97-AF65-F5344CB8AC3E}">
        <p14:creationId xmlns:p14="http://schemas.microsoft.com/office/powerpoint/2010/main" val="31378569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nd slide message">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604287" y="1186004"/>
            <a:ext cx="5461233" cy="2109458"/>
          </a:xfrm>
          <a:prstGeom prst="rect">
            <a:avLst/>
          </a:prstGeom>
        </p:spPr>
        <p:txBody>
          <a:bodyPr anchor="b"/>
          <a:lstStyle>
            <a:lvl1pPr>
              <a:defRPr sz="3600">
                <a:solidFill>
                  <a:srgbClr val="FFFFFF"/>
                </a:solidFill>
              </a:defRPr>
            </a:lvl1pPr>
          </a:lstStyle>
          <a:p>
            <a:r>
              <a:rPr lang="en-US" dirty="0"/>
              <a:t>Thank you </a:t>
            </a:r>
            <a:br>
              <a:rPr lang="en-US" dirty="0"/>
            </a:br>
            <a:r>
              <a:rPr lang="en-US" dirty="0"/>
              <a:t>end message</a:t>
            </a:r>
            <a:endParaRPr lang="en-NZ" dirty="0"/>
          </a:p>
        </p:txBody>
      </p:sp>
      <p:sp>
        <p:nvSpPr>
          <p:cNvPr id="5" name="Content Placeholder 4"/>
          <p:cNvSpPr>
            <a:spLocks noGrp="1"/>
          </p:cNvSpPr>
          <p:nvPr>
            <p:ph sz="quarter" idx="10" hasCustomPrompt="1"/>
          </p:nvPr>
        </p:nvSpPr>
        <p:spPr>
          <a:xfrm>
            <a:off x="604838" y="3386341"/>
            <a:ext cx="4392612" cy="1339850"/>
          </a:xfrm>
          <a:prstGeom prst="rect">
            <a:avLst/>
          </a:prstGeom>
        </p:spPr>
        <p:txBody>
          <a:bodyPr/>
          <a:lstStyle>
            <a:lvl1pPr marL="0" indent="0">
              <a:buNone/>
              <a:defRPr sz="2800">
                <a:solidFill>
                  <a:srgbClr val="FFFFFF"/>
                </a:solidFill>
              </a:defRPr>
            </a:lvl1pPr>
            <a:lvl2pPr marL="457200" indent="0">
              <a:buNone/>
              <a:defRPr sz="2800">
                <a:solidFill>
                  <a:srgbClr val="FFFFFF"/>
                </a:solidFill>
              </a:defRPr>
            </a:lvl2pPr>
            <a:lvl3pPr marL="914400" indent="0">
              <a:buNone/>
              <a:defRPr sz="2800">
                <a:solidFill>
                  <a:srgbClr val="FFFFFF"/>
                </a:solidFill>
              </a:defRPr>
            </a:lvl3pPr>
            <a:lvl4pPr marL="1371600" indent="0">
              <a:buNone/>
              <a:defRPr sz="2800">
                <a:solidFill>
                  <a:srgbClr val="FFFFFF"/>
                </a:solidFill>
              </a:defRPr>
            </a:lvl4pPr>
            <a:lvl5pPr marL="1828800" indent="0">
              <a:buNone/>
              <a:defRPr sz="2800">
                <a:solidFill>
                  <a:srgbClr val="FFFFFF"/>
                </a:solidFill>
              </a:defRPr>
            </a:lvl5pPr>
          </a:lstStyle>
          <a:p>
            <a:pPr lvl="0"/>
            <a:r>
              <a:rPr lang="en-US" dirty="0"/>
              <a:t>Contact details</a:t>
            </a:r>
            <a:endParaRPr lang="en-NZ" dirty="0"/>
          </a:p>
        </p:txBody>
      </p:sp>
    </p:spTree>
    <p:extLst>
      <p:ext uri="{BB962C8B-B14F-4D97-AF65-F5344CB8AC3E}">
        <p14:creationId xmlns:p14="http://schemas.microsoft.com/office/powerpoint/2010/main" val="32245698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nd slide message">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604287" y="1186004"/>
            <a:ext cx="5461233" cy="2109458"/>
          </a:xfrm>
          <a:prstGeom prst="rect">
            <a:avLst/>
          </a:prstGeom>
        </p:spPr>
        <p:txBody>
          <a:bodyPr anchor="b"/>
          <a:lstStyle>
            <a:lvl1pPr>
              <a:defRPr sz="3600">
                <a:solidFill>
                  <a:srgbClr val="FFFFFF"/>
                </a:solidFill>
              </a:defRPr>
            </a:lvl1pPr>
          </a:lstStyle>
          <a:p>
            <a:r>
              <a:rPr lang="en-US" dirty="0"/>
              <a:t>Thank you </a:t>
            </a:r>
            <a:br>
              <a:rPr lang="en-US" dirty="0"/>
            </a:br>
            <a:r>
              <a:rPr lang="en-US" dirty="0"/>
              <a:t>end message</a:t>
            </a:r>
            <a:endParaRPr lang="en-NZ" dirty="0"/>
          </a:p>
        </p:txBody>
      </p:sp>
      <p:sp>
        <p:nvSpPr>
          <p:cNvPr id="5" name="Content Placeholder 4"/>
          <p:cNvSpPr>
            <a:spLocks noGrp="1"/>
          </p:cNvSpPr>
          <p:nvPr>
            <p:ph sz="quarter" idx="10" hasCustomPrompt="1"/>
          </p:nvPr>
        </p:nvSpPr>
        <p:spPr>
          <a:xfrm>
            <a:off x="604838" y="3386341"/>
            <a:ext cx="4392612" cy="1339850"/>
          </a:xfrm>
          <a:prstGeom prst="rect">
            <a:avLst/>
          </a:prstGeom>
        </p:spPr>
        <p:txBody>
          <a:bodyPr/>
          <a:lstStyle>
            <a:lvl1pPr marL="0" indent="0">
              <a:buNone/>
              <a:defRPr sz="2800">
                <a:solidFill>
                  <a:srgbClr val="FFFFFF"/>
                </a:solidFill>
              </a:defRPr>
            </a:lvl1pPr>
            <a:lvl2pPr marL="457200" indent="0">
              <a:buNone/>
              <a:defRPr sz="2800">
                <a:solidFill>
                  <a:srgbClr val="FFFFFF"/>
                </a:solidFill>
              </a:defRPr>
            </a:lvl2pPr>
            <a:lvl3pPr marL="914400" indent="0">
              <a:buNone/>
              <a:defRPr sz="2800">
                <a:solidFill>
                  <a:srgbClr val="FFFFFF"/>
                </a:solidFill>
              </a:defRPr>
            </a:lvl3pPr>
            <a:lvl4pPr marL="1371600" indent="0">
              <a:buNone/>
              <a:defRPr sz="2800">
                <a:solidFill>
                  <a:srgbClr val="FFFFFF"/>
                </a:solidFill>
              </a:defRPr>
            </a:lvl4pPr>
            <a:lvl5pPr marL="1828800" indent="0">
              <a:buNone/>
              <a:defRPr sz="2800">
                <a:solidFill>
                  <a:srgbClr val="FFFFFF"/>
                </a:solidFill>
              </a:defRPr>
            </a:lvl5pPr>
          </a:lstStyle>
          <a:p>
            <a:pPr lvl="0"/>
            <a:r>
              <a:rPr lang="en-US" dirty="0"/>
              <a:t>Contact details</a:t>
            </a:r>
            <a:endParaRPr lang="en-NZ" dirty="0"/>
          </a:p>
        </p:txBody>
      </p:sp>
    </p:spTree>
    <p:extLst>
      <p:ext uri="{BB962C8B-B14F-4D97-AF65-F5344CB8AC3E}">
        <p14:creationId xmlns:p14="http://schemas.microsoft.com/office/powerpoint/2010/main" val="28819627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601980" y="1531303"/>
            <a:ext cx="7618742" cy="1707197"/>
          </a:xfrm>
          <a:prstGeom prst="rect">
            <a:avLst/>
          </a:prstGeom>
        </p:spPr>
        <p:txBody>
          <a:bodyPr/>
          <a:lstStyle>
            <a:lvl1pPr>
              <a:defRPr sz="6000">
                <a:solidFill>
                  <a:srgbClr val="FFFFFF"/>
                </a:solidFill>
              </a:defRPr>
            </a:lvl1pPr>
          </a:lstStyle>
          <a:p>
            <a:r>
              <a:rPr lang="en-US" dirty="0"/>
              <a:t>Presentation title goes here</a:t>
            </a:r>
            <a:endParaRPr lang="en-NZ" dirty="0"/>
          </a:p>
        </p:txBody>
      </p:sp>
      <p:sp>
        <p:nvSpPr>
          <p:cNvPr id="9" name="Text Placeholder 6"/>
          <p:cNvSpPr>
            <a:spLocks noGrp="1"/>
          </p:cNvSpPr>
          <p:nvPr>
            <p:ph type="body" sz="quarter" idx="10" hasCustomPrompt="1"/>
          </p:nvPr>
        </p:nvSpPr>
        <p:spPr>
          <a:xfrm>
            <a:off x="601663" y="3429634"/>
            <a:ext cx="5887914" cy="2193925"/>
          </a:xfrm>
          <a:prstGeom prst="rect">
            <a:avLst/>
          </a:prstGeom>
        </p:spPr>
        <p:txBody>
          <a:bodyPr/>
          <a:lstStyle>
            <a:lvl1pPr marL="0" indent="0">
              <a:buNone/>
              <a:defRPr>
                <a:solidFill>
                  <a:srgbClr val="FFFFFF"/>
                </a:solidFill>
              </a:defRPr>
            </a:lvl1pPr>
          </a:lstStyle>
          <a:p>
            <a:pPr lvl="0"/>
            <a:r>
              <a:rPr lang="en-US" dirty="0"/>
              <a:t>Sub heading/author/date goes here</a:t>
            </a:r>
          </a:p>
        </p:txBody>
      </p:sp>
    </p:spTree>
    <p:extLst>
      <p:ext uri="{BB962C8B-B14F-4D97-AF65-F5344CB8AC3E}">
        <p14:creationId xmlns:p14="http://schemas.microsoft.com/office/powerpoint/2010/main" val="23898675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idx="1"/>
          </p:nvPr>
        </p:nvSpPr>
        <p:spPr>
          <a:xfrm>
            <a:off x="316871" y="1282417"/>
            <a:ext cx="11518882"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cxnSp>
        <p:nvCxnSpPr>
          <p:cNvPr id="7" name="Straight Connector 6"/>
          <p:cNvCxnSpPr/>
          <p:nvPr/>
        </p:nvCxnSpPr>
        <p:spPr>
          <a:xfrm>
            <a:off x="316871" y="1039640"/>
            <a:ext cx="11518882"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Date Placeholder 9"/>
          <p:cNvSpPr>
            <a:spLocks noGrp="1"/>
          </p:cNvSpPr>
          <p:nvPr>
            <p:ph type="dt" sz="half" idx="10"/>
          </p:nvPr>
        </p:nvSpPr>
        <p:spPr/>
        <p:txBody>
          <a:bodyPr/>
          <a:lstStyle/>
          <a:p>
            <a:r>
              <a:rPr lang="en-US"/>
              <a:t>20 April 2022</a:t>
            </a:r>
            <a:endParaRPr lang="en-NZ" dirty="0"/>
          </a:p>
        </p:txBody>
      </p:sp>
      <p:sp>
        <p:nvSpPr>
          <p:cNvPr id="11" name="Footer Placeholder 10"/>
          <p:cNvSpPr>
            <a:spLocks noGrp="1"/>
          </p:cNvSpPr>
          <p:nvPr>
            <p:ph type="ftr" sz="quarter" idx="11"/>
          </p:nvPr>
        </p:nvSpPr>
        <p:spPr/>
        <p:txBody>
          <a:bodyPr/>
          <a:lstStyle/>
          <a:p>
            <a:r>
              <a:rPr lang="en-NZ"/>
              <a:t>Slido.com | Enter the code ######</a:t>
            </a:r>
            <a:endParaRPr lang="en-NZ" dirty="0"/>
          </a:p>
        </p:txBody>
      </p:sp>
    </p:spTree>
    <p:extLst>
      <p:ext uri="{BB962C8B-B14F-4D97-AF65-F5344CB8AC3E}">
        <p14:creationId xmlns:p14="http://schemas.microsoft.com/office/powerpoint/2010/main" val="6444969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sz="half" idx="1"/>
          </p:nvPr>
        </p:nvSpPr>
        <p:spPr>
          <a:xfrm>
            <a:off x="316871" y="1273364"/>
            <a:ext cx="5181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sp>
        <p:nvSpPr>
          <p:cNvPr id="4" name="Content Placeholder 3"/>
          <p:cNvSpPr>
            <a:spLocks noGrp="1"/>
          </p:cNvSpPr>
          <p:nvPr>
            <p:ph sz="half" idx="2"/>
          </p:nvPr>
        </p:nvSpPr>
        <p:spPr>
          <a:xfrm>
            <a:off x="6344216" y="1270189"/>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cxnSp>
        <p:nvCxnSpPr>
          <p:cNvPr id="8" name="Straight Connector 7"/>
          <p:cNvCxnSpPr/>
          <p:nvPr/>
        </p:nvCxnSpPr>
        <p:spPr>
          <a:xfrm>
            <a:off x="316871" y="1039640"/>
            <a:ext cx="11518882"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Date Placeholder 10"/>
          <p:cNvSpPr>
            <a:spLocks noGrp="1"/>
          </p:cNvSpPr>
          <p:nvPr>
            <p:ph type="dt" sz="half" idx="10"/>
          </p:nvPr>
        </p:nvSpPr>
        <p:spPr/>
        <p:txBody>
          <a:bodyPr/>
          <a:lstStyle/>
          <a:p>
            <a:r>
              <a:rPr lang="en-US"/>
              <a:t>20 April 2022</a:t>
            </a:r>
            <a:endParaRPr lang="en-NZ" dirty="0"/>
          </a:p>
        </p:txBody>
      </p:sp>
      <p:sp>
        <p:nvSpPr>
          <p:cNvPr id="12" name="Footer Placeholder 11"/>
          <p:cNvSpPr>
            <a:spLocks noGrp="1"/>
          </p:cNvSpPr>
          <p:nvPr>
            <p:ph type="ftr" sz="quarter" idx="11"/>
          </p:nvPr>
        </p:nvSpPr>
        <p:spPr/>
        <p:txBody>
          <a:bodyPr/>
          <a:lstStyle>
            <a:lvl1pPr>
              <a:defRPr/>
            </a:lvl1pPr>
          </a:lstStyle>
          <a:p>
            <a:r>
              <a:rPr lang="en-NZ"/>
              <a:t>Slido.com | Enter the code ######</a:t>
            </a:r>
            <a:endParaRPr lang="en-NZ" dirty="0"/>
          </a:p>
        </p:txBody>
      </p:sp>
      <p:sp>
        <p:nvSpPr>
          <p:cNvPr id="6" name="Text Placeholder 5"/>
          <p:cNvSpPr>
            <a:spLocks noGrp="1"/>
          </p:cNvSpPr>
          <p:nvPr>
            <p:ph type="body" sz="quarter" idx="12"/>
          </p:nvPr>
        </p:nvSpPr>
        <p:spPr>
          <a:xfrm>
            <a:off x="3081338" y="4767263"/>
            <a:ext cx="914400" cy="914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Tree>
    <p:extLst>
      <p:ext uri="{BB962C8B-B14F-4D97-AF65-F5344CB8AC3E}">
        <p14:creationId xmlns:p14="http://schemas.microsoft.com/office/powerpoint/2010/main" val="15841982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16871" y="325925"/>
            <a:ext cx="10515600" cy="724277"/>
          </a:xfrm>
        </p:spPr>
        <p:txBody>
          <a:bodyPr/>
          <a:lstStyle/>
          <a:p>
            <a:r>
              <a:rPr lang="en-US"/>
              <a:t>Click to edit Master title style</a:t>
            </a:r>
            <a:endParaRPr lang="en-NZ"/>
          </a:p>
        </p:txBody>
      </p:sp>
      <p:sp>
        <p:nvSpPr>
          <p:cNvPr id="3" name="Text Placeholder 2"/>
          <p:cNvSpPr>
            <a:spLocks noGrp="1"/>
          </p:cNvSpPr>
          <p:nvPr>
            <p:ph type="body" idx="1"/>
          </p:nvPr>
        </p:nvSpPr>
        <p:spPr>
          <a:xfrm>
            <a:off x="316871" y="1275479"/>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316870" y="2215364"/>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cxnSp>
        <p:nvCxnSpPr>
          <p:cNvPr id="10" name="Straight Connector 9"/>
          <p:cNvCxnSpPr/>
          <p:nvPr/>
        </p:nvCxnSpPr>
        <p:spPr>
          <a:xfrm>
            <a:off x="316871" y="1039640"/>
            <a:ext cx="11518882"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Date Placeholder 12"/>
          <p:cNvSpPr>
            <a:spLocks noGrp="1"/>
          </p:cNvSpPr>
          <p:nvPr>
            <p:ph type="dt" sz="half" idx="10"/>
          </p:nvPr>
        </p:nvSpPr>
        <p:spPr/>
        <p:txBody>
          <a:bodyPr/>
          <a:lstStyle/>
          <a:p>
            <a:r>
              <a:rPr lang="en-US"/>
              <a:t>20 April 2022</a:t>
            </a:r>
            <a:endParaRPr lang="en-NZ" dirty="0"/>
          </a:p>
        </p:txBody>
      </p:sp>
      <p:sp>
        <p:nvSpPr>
          <p:cNvPr id="14" name="Footer Placeholder 13"/>
          <p:cNvSpPr>
            <a:spLocks noGrp="1"/>
          </p:cNvSpPr>
          <p:nvPr>
            <p:ph type="ftr" sz="quarter" idx="11"/>
          </p:nvPr>
        </p:nvSpPr>
        <p:spPr/>
        <p:txBody>
          <a:bodyPr/>
          <a:lstStyle/>
          <a:p>
            <a:r>
              <a:rPr lang="en-NZ"/>
              <a:t>Slido.com | Enter the code ######</a:t>
            </a:r>
            <a:endParaRPr lang="en-NZ" dirty="0"/>
          </a:p>
        </p:txBody>
      </p:sp>
    </p:spTree>
    <p:extLst>
      <p:ext uri="{BB962C8B-B14F-4D97-AF65-F5344CB8AC3E}">
        <p14:creationId xmlns:p14="http://schemas.microsoft.com/office/powerpoint/2010/main" val="5877306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idx="1"/>
          </p:nvPr>
        </p:nvSpPr>
        <p:spPr>
          <a:xfrm>
            <a:off x="316871" y="1282417"/>
            <a:ext cx="11518882"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cxnSp>
        <p:nvCxnSpPr>
          <p:cNvPr id="7" name="Straight Connector 6"/>
          <p:cNvCxnSpPr/>
          <p:nvPr userDrawn="1"/>
        </p:nvCxnSpPr>
        <p:spPr>
          <a:xfrm>
            <a:off x="316871" y="1039640"/>
            <a:ext cx="11518882"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Date Placeholder 9"/>
          <p:cNvSpPr>
            <a:spLocks noGrp="1"/>
          </p:cNvSpPr>
          <p:nvPr>
            <p:ph type="dt" sz="half" idx="10"/>
          </p:nvPr>
        </p:nvSpPr>
        <p:spPr/>
        <p:txBody>
          <a:bodyPr/>
          <a:lstStyle/>
          <a:p>
            <a:r>
              <a:rPr lang="en-US"/>
              <a:t>20 April 2022</a:t>
            </a:r>
            <a:endParaRPr lang="en-NZ" dirty="0"/>
          </a:p>
        </p:txBody>
      </p:sp>
      <p:sp>
        <p:nvSpPr>
          <p:cNvPr id="11" name="Footer Placeholder 10"/>
          <p:cNvSpPr>
            <a:spLocks noGrp="1"/>
          </p:cNvSpPr>
          <p:nvPr>
            <p:ph type="ftr" sz="quarter" idx="11"/>
          </p:nvPr>
        </p:nvSpPr>
        <p:spPr/>
        <p:txBody>
          <a:bodyPr/>
          <a:lstStyle/>
          <a:p>
            <a:r>
              <a:rPr lang="en-NZ"/>
              <a:t>Slido.com | Enter the code ######</a:t>
            </a:r>
            <a:endParaRPr lang="en-NZ" dirty="0"/>
          </a:p>
        </p:txBody>
      </p:sp>
    </p:spTree>
    <p:extLst>
      <p:ext uri="{BB962C8B-B14F-4D97-AF65-F5344CB8AC3E}">
        <p14:creationId xmlns:p14="http://schemas.microsoft.com/office/powerpoint/2010/main" val="36915201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cxnSp>
        <p:nvCxnSpPr>
          <p:cNvPr id="6" name="Straight Connector 5"/>
          <p:cNvCxnSpPr/>
          <p:nvPr/>
        </p:nvCxnSpPr>
        <p:spPr>
          <a:xfrm>
            <a:off x="316871" y="1039640"/>
            <a:ext cx="11518882"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Date Placeholder 8"/>
          <p:cNvSpPr>
            <a:spLocks noGrp="1"/>
          </p:cNvSpPr>
          <p:nvPr>
            <p:ph type="dt" sz="half" idx="10"/>
          </p:nvPr>
        </p:nvSpPr>
        <p:spPr/>
        <p:txBody>
          <a:bodyPr/>
          <a:lstStyle/>
          <a:p>
            <a:r>
              <a:rPr lang="en-US"/>
              <a:t>20 April 2022</a:t>
            </a:r>
            <a:endParaRPr lang="en-NZ" dirty="0"/>
          </a:p>
        </p:txBody>
      </p:sp>
      <p:sp>
        <p:nvSpPr>
          <p:cNvPr id="10" name="Footer Placeholder 9"/>
          <p:cNvSpPr>
            <a:spLocks noGrp="1"/>
          </p:cNvSpPr>
          <p:nvPr>
            <p:ph type="ftr" sz="quarter" idx="11"/>
          </p:nvPr>
        </p:nvSpPr>
        <p:spPr/>
        <p:txBody>
          <a:bodyPr/>
          <a:lstStyle/>
          <a:p>
            <a:r>
              <a:rPr lang="en-NZ"/>
              <a:t>Slido.com | Enter the code ######</a:t>
            </a:r>
            <a:endParaRPr lang="en-NZ" dirty="0"/>
          </a:p>
        </p:txBody>
      </p:sp>
    </p:spTree>
    <p:extLst>
      <p:ext uri="{BB962C8B-B14F-4D97-AF65-F5344CB8AC3E}">
        <p14:creationId xmlns:p14="http://schemas.microsoft.com/office/powerpoint/2010/main" val="10448583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r>
              <a:rPr lang="en-US"/>
              <a:t>20 April 2022</a:t>
            </a:r>
            <a:endParaRPr lang="en-NZ" dirty="0"/>
          </a:p>
        </p:txBody>
      </p:sp>
      <p:sp>
        <p:nvSpPr>
          <p:cNvPr id="8" name="Footer Placeholder 7"/>
          <p:cNvSpPr>
            <a:spLocks noGrp="1"/>
          </p:cNvSpPr>
          <p:nvPr>
            <p:ph type="ftr" sz="quarter" idx="11"/>
          </p:nvPr>
        </p:nvSpPr>
        <p:spPr/>
        <p:txBody>
          <a:bodyPr/>
          <a:lstStyle/>
          <a:p>
            <a:r>
              <a:rPr lang="en-NZ"/>
              <a:t>Slido.com | Enter the code ######</a:t>
            </a:r>
            <a:endParaRPr lang="en-NZ" dirty="0"/>
          </a:p>
        </p:txBody>
      </p:sp>
    </p:spTree>
    <p:extLst>
      <p:ext uri="{BB962C8B-B14F-4D97-AF65-F5344CB8AC3E}">
        <p14:creationId xmlns:p14="http://schemas.microsoft.com/office/powerpoint/2010/main" val="17523141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sz="half" idx="1"/>
          </p:nvPr>
        </p:nvSpPr>
        <p:spPr>
          <a:xfrm>
            <a:off x="316871" y="1273364"/>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p:cNvSpPr>
            <a:spLocks noGrp="1"/>
          </p:cNvSpPr>
          <p:nvPr>
            <p:ph sz="half" idx="2"/>
          </p:nvPr>
        </p:nvSpPr>
        <p:spPr>
          <a:xfrm>
            <a:off x="6344216" y="1270189"/>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cxnSp>
        <p:nvCxnSpPr>
          <p:cNvPr id="8" name="Straight Connector 7"/>
          <p:cNvCxnSpPr/>
          <p:nvPr/>
        </p:nvCxnSpPr>
        <p:spPr>
          <a:xfrm>
            <a:off x="316871" y="1039640"/>
            <a:ext cx="11518882"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Date Placeholder 10"/>
          <p:cNvSpPr>
            <a:spLocks noGrp="1"/>
          </p:cNvSpPr>
          <p:nvPr>
            <p:ph type="dt" sz="half" idx="10"/>
          </p:nvPr>
        </p:nvSpPr>
        <p:spPr/>
        <p:txBody>
          <a:bodyPr/>
          <a:lstStyle/>
          <a:p>
            <a:r>
              <a:rPr lang="en-US"/>
              <a:t>20 April 2022</a:t>
            </a:r>
            <a:endParaRPr lang="en-NZ" dirty="0"/>
          </a:p>
        </p:txBody>
      </p:sp>
      <p:sp>
        <p:nvSpPr>
          <p:cNvPr id="12" name="Footer Placeholder 11"/>
          <p:cNvSpPr>
            <a:spLocks noGrp="1"/>
          </p:cNvSpPr>
          <p:nvPr>
            <p:ph type="ftr" sz="quarter" idx="11"/>
          </p:nvPr>
        </p:nvSpPr>
        <p:spPr/>
        <p:txBody>
          <a:bodyPr/>
          <a:lstStyle/>
          <a:p>
            <a:r>
              <a:rPr lang="en-NZ"/>
              <a:t>Slido.com | Enter the code ######</a:t>
            </a:r>
            <a:endParaRPr lang="en-NZ" dirty="0"/>
          </a:p>
        </p:txBody>
      </p:sp>
    </p:spTree>
    <p:extLst>
      <p:ext uri="{BB962C8B-B14F-4D97-AF65-F5344CB8AC3E}">
        <p14:creationId xmlns:p14="http://schemas.microsoft.com/office/powerpoint/2010/main" val="1202780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idx="1"/>
          </p:nvPr>
        </p:nvSpPr>
        <p:spPr>
          <a:xfrm>
            <a:off x="316871" y="1282417"/>
            <a:ext cx="11518882"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cxnSp>
        <p:nvCxnSpPr>
          <p:cNvPr id="7" name="Straight Connector 6"/>
          <p:cNvCxnSpPr/>
          <p:nvPr userDrawn="1"/>
        </p:nvCxnSpPr>
        <p:spPr>
          <a:xfrm>
            <a:off x="316871" y="1039640"/>
            <a:ext cx="11518882"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Date Placeholder 9"/>
          <p:cNvSpPr>
            <a:spLocks noGrp="1"/>
          </p:cNvSpPr>
          <p:nvPr>
            <p:ph type="dt" sz="half" idx="10"/>
          </p:nvPr>
        </p:nvSpPr>
        <p:spPr/>
        <p:txBody>
          <a:bodyPr/>
          <a:lstStyle/>
          <a:p>
            <a:r>
              <a:rPr lang="en-US"/>
              <a:t>20 April 2022</a:t>
            </a:r>
            <a:endParaRPr lang="en-NZ" dirty="0"/>
          </a:p>
        </p:txBody>
      </p:sp>
      <p:sp>
        <p:nvSpPr>
          <p:cNvPr id="11" name="Footer Placeholder 10"/>
          <p:cNvSpPr>
            <a:spLocks noGrp="1"/>
          </p:cNvSpPr>
          <p:nvPr>
            <p:ph type="ftr" sz="quarter" idx="11"/>
          </p:nvPr>
        </p:nvSpPr>
        <p:spPr/>
        <p:txBody>
          <a:bodyPr/>
          <a:lstStyle/>
          <a:p>
            <a:r>
              <a:rPr lang="en-NZ"/>
              <a:t>Slido.com | Enter the code ######</a:t>
            </a:r>
            <a:endParaRPr lang="en-NZ" dirty="0"/>
          </a:p>
        </p:txBody>
      </p:sp>
    </p:spTree>
    <p:extLst>
      <p:ext uri="{BB962C8B-B14F-4D97-AF65-F5344CB8AC3E}">
        <p14:creationId xmlns:p14="http://schemas.microsoft.com/office/powerpoint/2010/main" val="14485885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sz="half" idx="1"/>
          </p:nvPr>
        </p:nvSpPr>
        <p:spPr>
          <a:xfrm>
            <a:off x="316871" y="1273364"/>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p:cNvSpPr>
            <a:spLocks noGrp="1"/>
          </p:cNvSpPr>
          <p:nvPr>
            <p:ph sz="half" idx="2"/>
          </p:nvPr>
        </p:nvSpPr>
        <p:spPr>
          <a:xfrm>
            <a:off x="6344216" y="1270189"/>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cxnSp>
        <p:nvCxnSpPr>
          <p:cNvPr id="8" name="Straight Connector 7"/>
          <p:cNvCxnSpPr/>
          <p:nvPr userDrawn="1"/>
        </p:nvCxnSpPr>
        <p:spPr>
          <a:xfrm>
            <a:off x="316871" y="1039640"/>
            <a:ext cx="11518882"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Date Placeholder 10"/>
          <p:cNvSpPr>
            <a:spLocks noGrp="1"/>
          </p:cNvSpPr>
          <p:nvPr>
            <p:ph type="dt" sz="half" idx="10"/>
          </p:nvPr>
        </p:nvSpPr>
        <p:spPr/>
        <p:txBody>
          <a:bodyPr/>
          <a:lstStyle/>
          <a:p>
            <a:r>
              <a:rPr lang="en-US"/>
              <a:t>20 April 2022</a:t>
            </a:r>
            <a:endParaRPr lang="en-NZ" dirty="0"/>
          </a:p>
        </p:txBody>
      </p:sp>
      <p:sp>
        <p:nvSpPr>
          <p:cNvPr id="12" name="Footer Placeholder 11"/>
          <p:cNvSpPr>
            <a:spLocks noGrp="1"/>
          </p:cNvSpPr>
          <p:nvPr>
            <p:ph type="ftr" sz="quarter" idx="11"/>
          </p:nvPr>
        </p:nvSpPr>
        <p:spPr/>
        <p:txBody>
          <a:bodyPr/>
          <a:lstStyle/>
          <a:p>
            <a:r>
              <a:rPr lang="en-NZ"/>
              <a:t>Slido.com | Enter the code ######</a:t>
            </a:r>
            <a:endParaRPr lang="en-NZ" dirty="0"/>
          </a:p>
        </p:txBody>
      </p:sp>
    </p:spTree>
    <p:extLst>
      <p:ext uri="{BB962C8B-B14F-4D97-AF65-F5344CB8AC3E}">
        <p14:creationId xmlns:p14="http://schemas.microsoft.com/office/powerpoint/2010/main" val="32773806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16871" y="325925"/>
            <a:ext cx="10515600" cy="724277"/>
          </a:xfrm>
        </p:spPr>
        <p:txBody>
          <a:bodyPr/>
          <a:lstStyle/>
          <a:p>
            <a:r>
              <a:rPr lang="en-US"/>
              <a:t>Click to edit Master title style</a:t>
            </a:r>
            <a:endParaRPr lang="en-NZ"/>
          </a:p>
        </p:txBody>
      </p:sp>
      <p:sp>
        <p:nvSpPr>
          <p:cNvPr id="3" name="Text Placeholder 2"/>
          <p:cNvSpPr>
            <a:spLocks noGrp="1"/>
          </p:cNvSpPr>
          <p:nvPr>
            <p:ph type="body" idx="1"/>
          </p:nvPr>
        </p:nvSpPr>
        <p:spPr>
          <a:xfrm>
            <a:off x="316871" y="1275479"/>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316870" y="2215364"/>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cxnSp>
        <p:nvCxnSpPr>
          <p:cNvPr id="10" name="Straight Connector 9"/>
          <p:cNvCxnSpPr/>
          <p:nvPr userDrawn="1"/>
        </p:nvCxnSpPr>
        <p:spPr>
          <a:xfrm>
            <a:off x="316871" y="1039640"/>
            <a:ext cx="11518882"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Date Placeholder 12"/>
          <p:cNvSpPr>
            <a:spLocks noGrp="1"/>
          </p:cNvSpPr>
          <p:nvPr>
            <p:ph type="dt" sz="half" idx="10"/>
          </p:nvPr>
        </p:nvSpPr>
        <p:spPr/>
        <p:txBody>
          <a:bodyPr/>
          <a:lstStyle/>
          <a:p>
            <a:r>
              <a:rPr lang="en-US"/>
              <a:t>20 April 2022</a:t>
            </a:r>
            <a:endParaRPr lang="en-NZ" dirty="0"/>
          </a:p>
        </p:txBody>
      </p:sp>
      <p:sp>
        <p:nvSpPr>
          <p:cNvPr id="14" name="Footer Placeholder 13"/>
          <p:cNvSpPr>
            <a:spLocks noGrp="1"/>
          </p:cNvSpPr>
          <p:nvPr>
            <p:ph type="ftr" sz="quarter" idx="11"/>
          </p:nvPr>
        </p:nvSpPr>
        <p:spPr/>
        <p:txBody>
          <a:bodyPr/>
          <a:lstStyle/>
          <a:p>
            <a:r>
              <a:rPr lang="en-NZ"/>
              <a:t>Slido.com | Enter the code ######</a:t>
            </a:r>
            <a:endParaRPr lang="en-NZ" dirty="0"/>
          </a:p>
        </p:txBody>
      </p:sp>
    </p:spTree>
    <p:extLst>
      <p:ext uri="{BB962C8B-B14F-4D97-AF65-F5344CB8AC3E}">
        <p14:creationId xmlns:p14="http://schemas.microsoft.com/office/powerpoint/2010/main" val="18715804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cxnSp>
        <p:nvCxnSpPr>
          <p:cNvPr id="6" name="Straight Connector 5"/>
          <p:cNvCxnSpPr/>
          <p:nvPr userDrawn="1"/>
        </p:nvCxnSpPr>
        <p:spPr>
          <a:xfrm>
            <a:off x="316871" y="1039640"/>
            <a:ext cx="11518882"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Date Placeholder 8"/>
          <p:cNvSpPr>
            <a:spLocks noGrp="1"/>
          </p:cNvSpPr>
          <p:nvPr>
            <p:ph type="dt" sz="half" idx="10"/>
          </p:nvPr>
        </p:nvSpPr>
        <p:spPr/>
        <p:txBody>
          <a:bodyPr/>
          <a:lstStyle/>
          <a:p>
            <a:r>
              <a:rPr lang="en-US"/>
              <a:t>20 April 2022</a:t>
            </a:r>
            <a:endParaRPr lang="en-NZ" dirty="0"/>
          </a:p>
        </p:txBody>
      </p:sp>
      <p:sp>
        <p:nvSpPr>
          <p:cNvPr id="10" name="Footer Placeholder 9"/>
          <p:cNvSpPr>
            <a:spLocks noGrp="1"/>
          </p:cNvSpPr>
          <p:nvPr>
            <p:ph type="ftr" sz="quarter" idx="11"/>
          </p:nvPr>
        </p:nvSpPr>
        <p:spPr/>
        <p:txBody>
          <a:bodyPr/>
          <a:lstStyle/>
          <a:p>
            <a:r>
              <a:rPr lang="en-NZ"/>
              <a:t>Slido.com | Enter the code ######</a:t>
            </a:r>
            <a:endParaRPr lang="en-NZ" dirty="0"/>
          </a:p>
        </p:txBody>
      </p:sp>
    </p:spTree>
    <p:extLst>
      <p:ext uri="{BB962C8B-B14F-4D97-AF65-F5344CB8AC3E}">
        <p14:creationId xmlns:p14="http://schemas.microsoft.com/office/powerpoint/2010/main" val="35240142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r>
              <a:rPr lang="en-US"/>
              <a:t>20 April 2022</a:t>
            </a:r>
            <a:endParaRPr lang="en-NZ" dirty="0"/>
          </a:p>
        </p:txBody>
      </p:sp>
      <p:sp>
        <p:nvSpPr>
          <p:cNvPr id="8" name="Footer Placeholder 7"/>
          <p:cNvSpPr>
            <a:spLocks noGrp="1"/>
          </p:cNvSpPr>
          <p:nvPr>
            <p:ph type="ftr" sz="quarter" idx="11"/>
          </p:nvPr>
        </p:nvSpPr>
        <p:spPr/>
        <p:txBody>
          <a:bodyPr/>
          <a:lstStyle/>
          <a:p>
            <a:r>
              <a:rPr lang="en-NZ"/>
              <a:t>Slido.com | Enter the code ######</a:t>
            </a:r>
            <a:endParaRPr lang="en-NZ" dirty="0"/>
          </a:p>
        </p:txBody>
      </p:sp>
    </p:spTree>
    <p:extLst>
      <p:ext uri="{BB962C8B-B14F-4D97-AF65-F5344CB8AC3E}">
        <p14:creationId xmlns:p14="http://schemas.microsoft.com/office/powerpoint/2010/main" val="12890707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sz="half" idx="1"/>
          </p:nvPr>
        </p:nvSpPr>
        <p:spPr>
          <a:xfrm>
            <a:off x="316871" y="1273364"/>
            <a:ext cx="5181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sp>
        <p:nvSpPr>
          <p:cNvPr id="4" name="Content Placeholder 3"/>
          <p:cNvSpPr>
            <a:spLocks noGrp="1"/>
          </p:cNvSpPr>
          <p:nvPr>
            <p:ph sz="half" idx="2"/>
          </p:nvPr>
        </p:nvSpPr>
        <p:spPr>
          <a:xfrm>
            <a:off x="6344216" y="1270189"/>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cxnSp>
        <p:nvCxnSpPr>
          <p:cNvPr id="8" name="Straight Connector 7"/>
          <p:cNvCxnSpPr/>
          <p:nvPr/>
        </p:nvCxnSpPr>
        <p:spPr>
          <a:xfrm>
            <a:off x="316871" y="1039640"/>
            <a:ext cx="11518882"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Date Placeholder 10"/>
          <p:cNvSpPr>
            <a:spLocks noGrp="1"/>
          </p:cNvSpPr>
          <p:nvPr>
            <p:ph type="dt" sz="half" idx="10"/>
          </p:nvPr>
        </p:nvSpPr>
        <p:spPr/>
        <p:txBody>
          <a:bodyPr/>
          <a:lstStyle/>
          <a:p>
            <a:r>
              <a:rPr lang="en-US"/>
              <a:t>20 April 2022</a:t>
            </a:r>
            <a:endParaRPr lang="en-NZ" dirty="0"/>
          </a:p>
        </p:txBody>
      </p:sp>
      <p:sp>
        <p:nvSpPr>
          <p:cNvPr id="12" name="Footer Placeholder 11"/>
          <p:cNvSpPr>
            <a:spLocks noGrp="1"/>
          </p:cNvSpPr>
          <p:nvPr>
            <p:ph type="ftr" sz="quarter" idx="11"/>
          </p:nvPr>
        </p:nvSpPr>
        <p:spPr/>
        <p:txBody>
          <a:bodyPr/>
          <a:lstStyle>
            <a:lvl1pPr>
              <a:defRPr/>
            </a:lvl1pPr>
          </a:lstStyle>
          <a:p>
            <a:r>
              <a:rPr lang="en-NZ"/>
              <a:t>Slido.com | Enter the code ######</a:t>
            </a:r>
            <a:endParaRPr lang="en-NZ" dirty="0"/>
          </a:p>
        </p:txBody>
      </p:sp>
      <p:sp>
        <p:nvSpPr>
          <p:cNvPr id="6" name="Text Placeholder 5"/>
          <p:cNvSpPr>
            <a:spLocks noGrp="1"/>
          </p:cNvSpPr>
          <p:nvPr>
            <p:ph type="body" sz="quarter" idx="12"/>
          </p:nvPr>
        </p:nvSpPr>
        <p:spPr>
          <a:xfrm>
            <a:off x="3081338" y="4767263"/>
            <a:ext cx="914400" cy="914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Tree>
    <p:extLst>
      <p:ext uri="{BB962C8B-B14F-4D97-AF65-F5344CB8AC3E}">
        <p14:creationId xmlns:p14="http://schemas.microsoft.com/office/powerpoint/2010/main" val="29057176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sz="half" idx="1"/>
          </p:nvPr>
        </p:nvSpPr>
        <p:spPr>
          <a:xfrm>
            <a:off x="316871" y="1273364"/>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p:cNvSpPr>
            <a:spLocks noGrp="1"/>
          </p:cNvSpPr>
          <p:nvPr>
            <p:ph sz="half" idx="2"/>
          </p:nvPr>
        </p:nvSpPr>
        <p:spPr>
          <a:xfrm>
            <a:off x="6344216" y="1270189"/>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cxnSp>
        <p:nvCxnSpPr>
          <p:cNvPr id="8" name="Straight Connector 7"/>
          <p:cNvCxnSpPr/>
          <p:nvPr userDrawn="1"/>
        </p:nvCxnSpPr>
        <p:spPr>
          <a:xfrm>
            <a:off x="316871" y="1039640"/>
            <a:ext cx="11518882"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Date Placeholder 10"/>
          <p:cNvSpPr>
            <a:spLocks noGrp="1"/>
          </p:cNvSpPr>
          <p:nvPr>
            <p:ph type="dt" sz="half" idx="10"/>
          </p:nvPr>
        </p:nvSpPr>
        <p:spPr/>
        <p:txBody>
          <a:bodyPr/>
          <a:lstStyle/>
          <a:p>
            <a:r>
              <a:rPr lang="en-US"/>
              <a:t>20 April 2022</a:t>
            </a:r>
            <a:endParaRPr lang="en-NZ" dirty="0"/>
          </a:p>
        </p:txBody>
      </p:sp>
      <p:sp>
        <p:nvSpPr>
          <p:cNvPr id="12" name="Footer Placeholder 11"/>
          <p:cNvSpPr>
            <a:spLocks noGrp="1"/>
          </p:cNvSpPr>
          <p:nvPr>
            <p:ph type="ftr" sz="quarter" idx="11"/>
          </p:nvPr>
        </p:nvSpPr>
        <p:spPr/>
        <p:txBody>
          <a:bodyPr/>
          <a:lstStyle/>
          <a:p>
            <a:r>
              <a:rPr lang="en-NZ"/>
              <a:t>Slido.com | Enter the code ######</a:t>
            </a:r>
            <a:endParaRPr lang="en-NZ" dirty="0"/>
          </a:p>
        </p:txBody>
      </p:sp>
    </p:spTree>
    <p:extLst>
      <p:ext uri="{BB962C8B-B14F-4D97-AF65-F5344CB8AC3E}">
        <p14:creationId xmlns:p14="http://schemas.microsoft.com/office/powerpoint/2010/main" val="12801022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16871" y="325925"/>
            <a:ext cx="10515600" cy="724277"/>
          </a:xfrm>
        </p:spPr>
        <p:txBody>
          <a:bodyPr/>
          <a:lstStyle/>
          <a:p>
            <a:r>
              <a:rPr lang="en-US"/>
              <a:t>Click to edit Master title style</a:t>
            </a:r>
            <a:endParaRPr lang="en-NZ"/>
          </a:p>
        </p:txBody>
      </p:sp>
      <p:sp>
        <p:nvSpPr>
          <p:cNvPr id="3" name="Text Placeholder 2"/>
          <p:cNvSpPr>
            <a:spLocks noGrp="1"/>
          </p:cNvSpPr>
          <p:nvPr>
            <p:ph type="body" idx="1"/>
          </p:nvPr>
        </p:nvSpPr>
        <p:spPr>
          <a:xfrm>
            <a:off x="316871" y="1275479"/>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316870" y="2215364"/>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cxnSp>
        <p:nvCxnSpPr>
          <p:cNvPr id="10" name="Straight Connector 9"/>
          <p:cNvCxnSpPr/>
          <p:nvPr userDrawn="1"/>
        </p:nvCxnSpPr>
        <p:spPr>
          <a:xfrm>
            <a:off x="316871" y="1039640"/>
            <a:ext cx="11518882"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Date Placeholder 12"/>
          <p:cNvSpPr>
            <a:spLocks noGrp="1"/>
          </p:cNvSpPr>
          <p:nvPr>
            <p:ph type="dt" sz="half" idx="10"/>
          </p:nvPr>
        </p:nvSpPr>
        <p:spPr/>
        <p:txBody>
          <a:bodyPr/>
          <a:lstStyle/>
          <a:p>
            <a:r>
              <a:rPr lang="en-US"/>
              <a:t>20 April 2022</a:t>
            </a:r>
            <a:endParaRPr lang="en-NZ" dirty="0"/>
          </a:p>
        </p:txBody>
      </p:sp>
      <p:sp>
        <p:nvSpPr>
          <p:cNvPr id="14" name="Footer Placeholder 13"/>
          <p:cNvSpPr>
            <a:spLocks noGrp="1"/>
          </p:cNvSpPr>
          <p:nvPr>
            <p:ph type="ftr" sz="quarter" idx="11"/>
          </p:nvPr>
        </p:nvSpPr>
        <p:spPr/>
        <p:txBody>
          <a:bodyPr/>
          <a:lstStyle/>
          <a:p>
            <a:r>
              <a:rPr lang="en-NZ"/>
              <a:t>Slido.com | Enter the code ######</a:t>
            </a:r>
            <a:endParaRPr lang="en-NZ" dirty="0"/>
          </a:p>
        </p:txBody>
      </p:sp>
    </p:spTree>
    <p:extLst>
      <p:ext uri="{BB962C8B-B14F-4D97-AF65-F5344CB8AC3E}">
        <p14:creationId xmlns:p14="http://schemas.microsoft.com/office/powerpoint/2010/main" val="101314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cxnSp>
        <p:nvCxnSpPr>
          <p:cNvPr id="6" name="Straight Connector 5"/>
          <p:cNvCxnSpPr/>
          <p:nvPr userDrawn="1"/>
        </p:nvCxnSpPr>
        <p:spPr>
          <a:xfrm>
            <a:off x="316871" y="1039640"/>
            <a:ext cx="11518882"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Date Placeholder 8"/>
          <p:cNvSpPr>
            <a:spLocks noGrp="1"/>
          </p:cNvSpPr>
          <p:nvPr>
            <p:ph type="dt" sz="half" idx="10"/>
          </p:nvPr>
        </p:nvSpPr>
        <p:spPr/>
        <p:txBody>
          <a:bodyPr/>
          <a:lstStyle/>
          <a:p>
            <a:r>
              <a:rPr lang="en-US"/>
              <a:t>20 April 2022</a:t>
            </a:r>
            <a:endParaRPr lang="en-NZ" dirty="0"/>
          </a:p>
        </p:txBody>
      </p:sp>
      <p:sp>
        <p:nvSpPr>
          <p:cNvPr id="10" name="Footer Placeholder 9"/>
          <p:cNvSpPr>
            <a:spLocks noGrp="1"/>
          </p:cNvSpPr>
          <p:nvPr>
            <p:ph type="ftr" sz="quarter" idx="11"/>
          </p:nvPr>
        </p:nvSpPr>
        <p:spPr/>
        <p:txBody>
          <a:bodyPr/>
          <a:lstStyle/>
          <a:p>
            <a:r>
              <a:rPr lang="en-NZ"/>
              <a:t>Slido.com | Enter the code ######</a:t>
            </a:r>
            <a:endParaRPr lang="en-NZ" dirty="0"/>
          </a:p>
        </p:txBody>
      </p:sp>
    </p:spTree>
    <p:extLst>
      <p:ext uri="{BB962C8B-B14F-4D97-AF65-F5344CB8AC3E}">
        <p14:creationId xmlns:p14="http://schemas.microsoft.com/office/powerpoint/2010/main" val="9454181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r>
              <a:rPr lang="en-US"/>
              <a:t>20 April 2022</a:t>
            </a:r>
            <a:endParaRPr lang="en-NZ" dirty="0"/>
          </a:p>
        </p:txBody>
      </p:sp>
      <p:sp>
        <p:nvSpPr>
          <p:cNvPr id="8" name="Footer Placeholder 7"/>
          <p:cNvSpPr>
            <a:spLocks noGrp="1"/>
          </p:cNvSpPr>
          <p:nvPr>
            <p:ph type="ftr" sz="quarter" idx="11"/>
          </p:nvPr>
        </p:nvSpPr>
        <p:spPr/>
        <p:txBody>
          <a:bodyPr/>
          <a:lstStyle/>
          <a:p>
            <a:r>
              <a:rPr lang="en-NZ"/>
              <a:t>Slido.com | Enter the code ######</a:t>
            </a:r>
            <a:endParaRPr lang="en-NZ" dirty="0"/>
          </a:p>
        </p:txBody>
      </p:sp>
    </p:spTree>
    <p:extLst>
      <p:ext uri="{BB962C8B-B14F-4D97-AF65-F5344CB8AC3E}">
        <p14:creationId xmlns:p14="http://schemas.microsoft.com/office/powerpoint/2010/main" val="3046198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sz="half" idx="1"/>
          </p:nvPr>
        </p:nvSpPr>
        <p:spPr>
          <a:xfrm>
            <a:off x="316871" y="1273364"/>
            <a:ext cx="5181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sp>
        <p:nvSpPr>
          <p:cNvPr id="4" name="Content Placeholder 3"/>
          <p:cNvSpPr>
            <a:spLocks noGrp="1"/>
          </p:cNvSpPr>
          <p:nvPr>
            <p:ph sz="half" idx="2"/>
          </p:nvPr>
        </p:nvSpPr>
        <p:spPr>
          <a:xfrm>
            <a:off x="6344216" y="1270189"/>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cxnSp>
        <p:nvCxnSpPr>
          <p:cNvPr id="8" name="Straight Connector 7"/>
          <p:cNvCxnSpPr/>
          <p:nvPr/>
        </p:nvCxnSpPr>
        <p:spPr>
          <a:xfrm>
            <a:off x="316871" y="1039640"/>
            <a:ext cx="11518882"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Date Placeholder 10"/>
          <p:cNvSpPr>
            <a:spLocks noGrp="1"/>
          </p:cNvSpPr>
          <p:nvPr>
            <p:ph type="dt" sz="half" idx="10"/>
          </p:nvPr>
        </p:nvSpPr>
        <p:spPr/>
        <p:txBody>
          <a:bodyPr/>
          <a:lstStyle/>
          <a:p>
            <a:r>
              <a:rPr lang="en-US"/>
              <a:t>20 April 2022</a:t>
            </a:r>
            <a:endParaRPr lang="en-NZ" dirty="0"/>
          </a:p>
        </p:txBody>
      </p:sp>
      <p:sp>
        <p:nvSpPr>
          <p:cNvPr id="12" name="Footer Placeholder 11"/>
          <p:cNvSpPr>
            <a:spLocks noGrp="1"/>
          </p:cNvSpPr>
          <p:nvPr>
            <p:ph type="ftr" sz="quarter" idx="11"/>
          </p:nvPr>
        </p:nvSpPr>
        <p:spPr/>
        <p:txBody>
          <a:bodyPr/>
          <a:lstStyle>
            <a:lvl1pPr>
              <a:defRPr/>
            </a:lvl1pPr>
          </a:lstStyle>
          <a:p>
            <a:r>
              <a:rPr lang="en-NZ"/>
              <a:t>Slido.com | Enter the code ######</a:t>
            </a:r>
            <a:endParaRPr lang="en-NZ" dirty="0"/>
          </a:p>
        </p:txBody>
      </p:sp>
      <p:sp>
        <p:nvSpPr>
          <p:cNvPr id="6" name="Text Placeholder 5"/>
          <p:cNvSpPr>
            <a:spLocks noGrp="1"/>
          </p:cNvSpPr>
          <p:nvPr>
            <p:ph type="body" sz="quarter" idx="12"/>
          </p:nvPr>
        </p:nvSpPr>
        <p:spPr>
          <a:xfrm>
            <a:off x="3081338" y="4767263"/>
            <a:ext cx="914400" cy="914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Tree>
    <p:extLst>
      <p:ext uri="{BB962C8B-B14F-4D97-AF65-F5344CB8AC3E}">
        <p14:creationId xmlns:p14="http://schemas.microsoft.com/office/powerpoint/2010/main" val="28016798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End slide message">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604287" y="1186004"/>
            <a:ext cx="5461233" cy="2109458"/>
          </a:xfrm>
          <a:prstGeom prst="rect">
            <a:avLst/>
          </a:prstGeom>
        </p:spPr>
        <p:txBody>
          <a:bodyPr anchor="b"/>
          <a:lstStyle>
            <a:lvl1pPr>
              <a:defRPr sz="3600">
                <a:solidFill>
                  <a:srgbClr val="FFFFFF"/>
                </a:solidFill>
              </a:defRPr>
            </a:lvl1pPr>
          </a:lstStyle>
          <a:p>
            <a:r>
              <a:rPr lang="en-US" dirty="0"/>
              <a:t>Thank you </a:t>
            </a:r>
            <a:br>
              <a:rPr lang="en-US" dirty="0"/>
            </a:br>
            <a:r>
              <a:rPr lang="en-US" dirty="0"/>
              <a:t>end message</a:t>
            </a:r>
            <a:endParaRPr lang="en-NZ" dirty="0"/>
          </a:p>
        </p:txBody>
      </p:sp>
      <p:sp>
        <p:nvSpPr>
          <p:cNvPr id="5" name="Content Placeholder 4"/>
          <p:cNvSpPr>
            <a:spLocks noGrp="1"/>
          </p:cNvSpPr>
          <p:nvPr>
            <p:ph sz="quarter" idx="10" hasCustomPrompt="1"/>
          </p:nvPr>
        </p:nvSpPr>
        <p:spPr>
          <a:xfrm>
            <a:off x="604838" y="3386341"/>
            <a:ext cx="4392612" cy="1339850"/>
          </a:xfrm>
          <a:prstGeom prst="rect">
            <a:avLst/>
          </a:prstGeom>
        </p:spPr>
        <p:txBody>
          <a:bodyPr/>
          <a:lstStyle>
            <a:lvl1pPr marL="0" indent="0">
              <a:buNone/>
              <a:defRPr sz="2800">
                <a:solidFill>
                  <a:srgbClr val="FFFFFF"/>
                </a:solidFill>
              </a:defRPr>
            </a:lvl1pPr>
            <a:lvl2pPr marL="457200" indent="0">
              <a:buNone/>
              <a:defRPr sz="2800">
                <a:solidFill>
                  <a:srgbClr val="FFFFFF"/>
                </a:solidFill>
              </a:defRPr>
            </a:lvl2pPr>
            <a:lvl3pPr marL="914400" indent="0">
              <a:buNone/>
              <a:defRPr sz="2800">
                <a:solidFill>
                  <a:srgbClr val="FFFFFF"/>
                </a:solidFill>
              </a:defRPr>
            </a:lvl3pPr>
            <a:lvl4pPr marL="1371600" indent="0">
              <a:buNone/>
              <a:defRPr sz="2800">
                <a:solidFill>
                  <a:srgbClr val="FFFFFF"/>
                </a:solidFill>
              </a:defRPr>
            </a:lvl4pPr>
            <a:lvl5pPr marL="1828800" indent="0">
              <a:buNone/>
              <a:defRPr sz="2800">
                <a:solidFill>
                  <a:srgbClr val="FFFFFF"/>
                </a:solidFill>
              </a:defRPr>
            </a:lvl5pPr>
          </a:lstStyle>
          <a:p>
            <a:pPr lvl="0"/>
            <a:r>
              <a:rPr lang="en-US" dirty="0"/>
              <a:t>Contact details</a:t>
            </a:r>
            <a:endParaRPr lang="en-NZ" dirty="0"/>
          </a:p>
        </p:txBody>
      </p:sp>
    </p:spTree>
    <p:extLst>
      <p:ext uri="{BB962C8B-B14F-4D97-AF65-F5344CB8AC3E}">
        <p14:creationId xmlns:p14="http://schemas.microsoft.com/office/powerpoint/2010/main" val="1713998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ull page image">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0" y="1"/>
            <a:ext cx="12192000" cy="6271708"/>
          </a:xfrm>
          <a:prstGeom prst="rect">
            <a:avLst/>
          </a:prstGeom>
        </p:spPr>
        <p:txBody>
          <a:bodyPr anchor="ctr"/>
          <a:lstStyle>
            <a:lvl1pPr marL="0" indent="0" algn="ctr">
              <a:buNone/>
              <a:defRPr/>
            </a:lvl1pPr>
          </a:lstStyle>
          <a:p>
            <a:r>
              <a:rPr lang="en-NZ" dirty="0"/>
              <a:t>Insert picture</a:t>
            </a:r>
          </a:p>
        </p:txBody>
      </p:sp>
      <p:pic>
        <p:nvPicPr>
          <p:cNvPr id="5" name="Picture 4" descr="Christchurch City Council" title="Christchurch City Council"/>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64504" y="6471251"/>
            <a:ext cx="971249" cy="234527"/>
          </a:xfrm>
          <a:prstGeom prst="rect">
            <a:avLst/>
          </a:prstGeom>
        </p:spPr>
      </p:pic>
      <p:sp>
        <p:nvSpPr>
          <p:cNvPr id="10" name="Date Placeholder 9"/>
          <p:cNvSpPr>
            <a:spLocks noGrp="1"/>
          </p:cNvSpPr>
          <p:nvPr>
            <p:ph type="dt" sz="half" idx="11"/>
          </p:nvPr>
        </p:nvSpPr>
        <p:spPr/>
        <p:txBody>
          <a:bodyPr/>
          <a:lstStyle/>
          <a:p>
            <a:r>
              <a:rPr lang="en-US"/>
              <a:t>20 April 2022</a:t>
            </a:r>
            <a:endParaRPr lang="en-NZ" dirty="0"/>
          </a:p>
        </p:txBody>
      </p:sp>
      <p:sp>
        <p:nvSpPr>
          <p:cNvPr id="11" name="Footer Placeholder 10"/>
          <p:cNvSpPr>
            <a:spLocks noGrp="1"/>
          </p:cNvSpPr>
          <p:nvPr>
            <p:ph type="ftr" sz="quarter" idx="12"/>
          </p:nvPr>
        </p:nvSpPr>
        <p:spPr/>
        <p:txBody>
          <a:bodyPr/>
          <a:lstStyle/>
          <a:p>
            <a:r>
              <a:rPr lang="en-NZ"/>
              <a:t>Slido.com | Enter the code ######</a:t>
            </a:r>
            <a:endParaRPr lang="en-NZ" dirty="0"/>
          </a:p>
        </p:txBody>
      </p:sp>
    </p:spTree>
    <p:extLst>
      <p:ext uri="{BB962C8B-B14F-4D97-AF65-F5344CB8AC3E}">
        <p14:creationId xmlns:p14="http://schemas.microsoft.com/office/powerpoint/2010/main" val="165149110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 Id="rId9"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9.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1.xml"/><Relationship Id="rId1" Type="http://schemas.openxmlformats.org/officeDocument/2006/relationships/slideLayout" Target="../slideLayouts/slideLayout10.xml"/><Relationship Id="rId5" Type="http://schemas.openxmlformats.org/officeDocument/2006/relationships/image" Target="../media/image5.png"/><Relationship Id="rId4" Type="http://schemas.openxmlformats.org/officeDocument/2006/relationships/image" Target="../media/image4.jp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6.jp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theme" Target="../theme/theme6.xml"/><Relationship Id="rId1" Type="http://schemas.openxmlformats.org/officeDocument/2006/relationships/slideLayout" Target="../slideLayouts/slideLayout14.xml"/><Relationship Id="rId4"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5" Type="http://schemas.openxmlformats.org/officeDocument/2006/relationships/image" Target="../media/image2.png"/><Relationship Id="rId4" Type="http://schemas.openxmlformats.org/officeDocument/2006/relationships/image" Target="../media/image8.jpg"/></Relationships>
</file>

<file path=ppt/slideMasters/_rels/slideMaster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9.xml"/><Relationship Id="rId7" Type="http://schemas.openxmlformats.org/officeDocument/2006/relationships/theme" Target="../theme/theme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_rels/slideMaster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25.xml"/><Relationship Id="rId7" Type="http://schemas.openxmlformats.org/officeDocument/2006/relationships/theme" Target="../theme/theme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770"/>
            <a:ext cx="12190631" cy="6857230"/>
          </a:xfrm>
          <a:prstGeom prst="rect">
            <a:avLst/>
          </a:prstGeom>
        </p:spPr>
      </p:pic>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991725" y="4680934"/>
            <a:ext cx="2200275" cy="2177066"/>
          </a:xfrm>
          <a:prstGeom prst="rect">
            <a:avLst/>
          </a:prstGeom>
        </p:spPr>
      </p:pic>
    </p:spTree>
    <p:extLst>
      <p:ext uri="{BB962C8B-B14F-4D97-AF65-F5344CB8AC3E}">
        <p14:creationId xmlns:p14="http://schemas.microsoft.com/office/powerpoint/2010/main" val="3780659630"/>
      </p:ext>
    </p:extLst>
  </p:cSld>
  <p:clrMap bg1="lt1" tx1="dk1" bg2="lt2" tx2="dk2" accent1="accent1" accent2="accent2" accent3="accent3" accent4="accent4" accent5="accent5" accent6="accent6" hlink="hlink" folHlink="folHlink"/>
  <p:sldLayoutIdLst>
    <p:sldLayoutId id="2147483657"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16871" y="365125"/>
            <a:ext cx="11518882" cy="657917"/>
          </a:xfrm>
          <a:prstGeom prst="rect">
            <a:avLst/>
          </a:prstGeom>
        </p:spPr>
        <p:txBody>
          <a:bodyPr vert="horz" lIns="91440" tIns="45720" rIns="91440" bIns="45720" rtlCol="0" anchor="ctr">
            <a:normAutofit/>
          </a:bodyPr>
          <a:lstStyle/>
          <a:p>
            <a:r>
              <a:rPr lang="en-US" dirty="0"/>
              <a:t>Click to edit Master title style</a:t>
            </a:r>
            <a:endParaRPr lang="en-NZ" dirty="0"/>
          </a:p>
        </p:txBody>
      </p:sp>
      <p:sp>
        <p:nvSpPr>
          <p:cNvPr id="3" name="Text Placeholder 2"/>
          <p:cNvSpPr>
            <a:spLocks noGrp="1"/>
          </p:cNvSpPr>
          <p:nvPr>
            <p:ph type="body" idx="1"/>
          </p:nvPr>
        </p:nvSpPr>
        <p:spPr>
          <a:xfrm>
            <a:off x="316871" y="1825625"/>
            <a:ext cx="11518882"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sp>
        <p:nvSpPr>
          <p:cNvPr id="4" name="Date Placeholder 3"/>
          <p:cNvSpPr>
            <a:spLocks noGrp="1"/>
          </p:cNvSpPr>
          <p:nvPr>
            <p:ph type="dt" sz="half" idx="2"/>
          </p:nvPr>
        </p:nvSpPr>
        <p:spPr>
          <a:xfrm>
            <a:off x="5551211" y="6356350"/>
            <a:ext cx="1050201"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a:t>20 April 2022</a:t>
            </a:r>
            <a:endParaRPr lang="en-NZ" dirty="0"/>
          </a:p>
        </p:txBody>
      </p:sp>
      <p:sp>
        <p:nvSpPr>
          <p:cNvPr id="5" name="Footer Placeholder 4"/>
          <p:cNvSpPr>
            <a:spLocks noGrp="1"/>
          </p:cNvSpPr>
          <p:nvPr>
            <p:ph type="ftr" sz="quarter" idx="3"/>
          </p:nvPr>
        </p:nvSpPr>
        <p:spPr>
          <a:xfrm>
            <a:off x="316871" y="6356350"/>
            <a:ext cx="4599374"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NZ"/>
              <a:t>Slido.com | Enter the code ######</a:t>
            </a:r>
            <a:endParaRPr lang="en-NZ" dirty="0"/>
          </a:p>
        </p:txBody>
      </p:sp>
      <p:pic>
        <p:nvPicPr>
          <p:cNvPr id="7" name="Picture 6"/>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864504" y="6471251"/>
            <a:ext cx="971249" cy="234527"/>
          </a:xfrm>
          <a:prstGeom prst="rect">
            <a:avLst/>
          </a:prstGeom>
        </p:spPr>
      </p:pic>
      <p:cxnSp>
        <p:nvCxnSpPr>
          <p:cNvPr id="9" name="Straight Connector 8"/>
          <p:cNvCxnSpPr/>
          <p:nvPr userDrawn="1"/>
        </p:nvCxnSpPr>
        <p:spPr>
          <a:xfrm>
            <a:off x="316871" y="6283105"/>
            <a:ext cx="11518882"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1321308"/>
      </p:ext>
    </p:extLst>
  </p:cSld>
  <p:clrMap bg1="lt1" tx1="dk1" bg2="lt2" tx2="dk2" accent1="accent1" accent2="accent2" accent3="accent3" accent4="accent4" accent5="accent5" accent6="accent6" hlink="hlink" folHlink="folHlink"/>
  <p:sldLayoutIdLst>
    <p:sldLayoutId id="2147483690" r:id="rId1"/>
    <p:sldLayoutId id="2147483692" r:id="rId2"/>
    <p:sldLayoutId id="2147483693" r:id="rId3"/>
    <p:sldLayoutId id="2147483694" r:id="rId4"/>
    <p:sldLayoutId id="2147483695" r:id="rId5"/>
    <p:sldLayoutId id="2147483705" r:id="rId6"/>
    <p:sldLayoutId id="2147483719" r:id="rId7"/>
  </p:sldLayoutIdLst>
  <p:hf sldNum="0" hdr="0" ftr="0" dt="0"/>
  <p:txStyles>
    <p:titleStyle>
      <a:lvl1pPr algn="l" defTabSz="914400" rtl="0" eaLnBrk="1" latinLnBrk="0" hangingPunct="1">
        <a:lnSpc>
          <a:spcPct val="90000"/>
        </a:lnSpc>
        <a:spcBef>
          <a:spcPct val="0"/>
        </a:spcBef>
        <a:buNone/>
        <a:defRPr sz="3600" kern="1200">
          <a:solidFill>
            <a:schemeClr val="accent3"/>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64504" y="6471251"/>
            <a:ext cx="971249" cy="234527"/>
          </a:xfrm>
          <a:prstGeom prst="rect">
            <a:avLst/>
          </a:prstGeom>
        </p:spPr>
      </p:pic>
      <p:sp>
        <p:nvSpPr>
          <p:cNvPr id="15" name="Date Placeholder 3"/>
          <p:cNvSpPr>
            <a:spLocks noGrp="1"/>
          </p:cNvSpPr>
          <p:nvPr>
            <p:ph type="dt" sz="half" idx="2"/>
          </p:nvPr>
        </p:nvSpPr>
        <p:spPr>
          <a:xfrm>
            <a:off x="5551211" y="6356350"/>
            <a:ext cx="1050201"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a:t>20 April 2022</a:t>
            </a:r>
            <a:endParaRPr lang="en-NZ" dirty="0"/>
          </a:p>
        </p:txBody>
      </p:sp>
      <p:sp>
        <p:nvSpPr>
          <p:cNvPr id="16" name="Footer Placeholder 4"/>
          <p:cNvSpPr>
            <a:spLocks noGrp="1"/>
          </p:cNvSpPr>
          <p:nvPr>
            <p:ph type="ftr" sz="quarter" idx="3"/>
          </p:nvPr>
        </p:nvSpPr>
        <p:spPr>
          <a:xfrm>
            <a:off x="316871" y="6356350"/>
            <a:ext cx="4599374"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NZ"/>
              <a:t>Slido.com | Enter the code ######</a:t>
            </a:r>
            <a:endParaRPr lang="en-NZ" dirty="0"/>
          </a:p>
        </p:txBody>
      </p:sp>
    </p:spTree>
    <p:extLst>
      <p:ext uri="{BB962C8B-B14F-4D97-AF65-F5344CB8AC3E}">
        <p14:creationId xmlns:p14="http://schemas.microsoft.com/office/powerpoint/2010/main" val="606132053"/>
      </p:ext>
    </p:extLst>
  </p:cSld>
  <p:clrMap bg1="lt1" tx1="dk1" bg2="lt2" tx2="dk2" accent1="accent1" accent2="accent2" accent3="accent3" accent4="accent4" accent5="accent5" accent6="accent6" hlink="hlink" folHlink="folHlink"/>
  <p:sldLayoutIdLst>
    <p:sldLayoutId id="2147483697"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867060" y="6471251"/>
            <a:ext cx="966136" cy="234527"/>
          </a:xfrm>
          <a:prstGeom prst="rect">
            <a:avLst/>
          </a:prstGeom>
        </p:spPr>
      </p:pic>
    </p:spTree>
    <p:extLst>
      <p:ext uri="{BB962C8B-B14F-4D97-AF65-F5344CB8AC3E}">
        <p14:creationId xmlns:p14="http://schemas.microsoft.com/office/powerpoint/2010/main" val="3658078979"/>
      </p:ext>
    </p:extLst>
  </p:cSld>
  <p:clrMap bg1="lt1" tx1="dk1" bg2="lt2" tx2="dk2" accent1="accent1" accent2="accent2" accent3="accent3" accent4="accent4" accent5="accent5" accent6="accent6" hlink="hlink" folHlink="folHlink"/>
  <p:sldLayoutIdLst>
    <p:sldLayoutId id="2147483664" r:id="rId1"/>
    <p:sldLayoutId id="2147483687" r:id="rId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867060" y="6471251"/>
            <a:ext cx="966136" cy="234527"/>
          </a:xfrm>
          <a:prstGeom prst="rect">
            <a:avLst/>
          </a:prstGeom>
        </p:spPr>
      </p:pic>
    </p:spTree>
    <p:extLst>
      <p:ext uri="{BB962C8B-B14F-4D97-AF65-F5344CB8AC3E}">
        <p14:creationId xmlns:p14="http://schemas.microsoft.com/office/powerpoint/2010/main" val="1192025898"/>
      </p:ext>
    </p:extLst>
  </p:cSld>
  <p:clrMap bg1="lt1" tx1="dk1" bg2="lt2" tx2="dk2" accent1="accent1" accent2="accent2" accent3="accent3" accent4="accent4" accent5="accent5" accent6="accent6" hlink="hlink" folHlink="folHlink"/>
  <p:sldLayoutIdLst>
    <p:sldLayoutId id="2147483709" r:id="rId1"/>
    <p:sldLayoutId id="2147483710" r:id="rId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991725" y="4680934"/>
            <a:ext cx="2200275" cy="2177066"/>
          </a:xfrm>
          <a:prstGeom prst="rect">
            <a:avLst/>
          </a:prstGeom>
        </p:spPr>
      </p:pic>
    </p:spTree>
    <p:extLst>
      <p:ext uri="{BB962C8B-B14F-4D97-AF65-F5344CB8AC3E}">
        <p14:creationId xmlns:p14="http://schemas.microsoft.com/office/powerpoint/2010/main" val="460501072"/>
      </p:ext>
    </p:extLst>
  </p:cSld>
  <p:clrMap bg1="lt1" tx1="dk1" bg2="lt2" tx2="dk2" accent1="accent1" accent2="accent2" accent3="accent3" accent4="accent4" accent5="accent5" accent6="accent6" hlink="hlink" folHlink="folHlink"/>
  <p:sldLayoutIdLst>
    <p:sldLayoutId id="2147483660"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991725" y="4680934"/>
            <a:ext cx="2200275" cy="2177066"/>
          </a:xfrm>
          <a:prstGeom prst="rect">
            <a:avLst/>
          </a:prstGeom>
        </p:spPr>
      </p:pic>
    </p:spTree>
    <p:extLst>
      <p:ext uri="{BB962C8B-B14F-4D97-AF65-F5344CB8AC3E}">
        <p14:creationId xmlns:p14="http://schemas.microsoft.com/office/powerpoint/2010/main" val="2606197649"/>
      </p:ext>
    </p:extLst>
  </p:cSld>
  <p:clrMap bg1="lt1" tx1="dk1" bg2="lt2" tx2="dk2" accent1="accent1" accent2="accent2" accent3="accent3" accent4="accent4" accent5="accent5" accent6="accent6" hlink="hlink" folHlink="folHlink"/>
  <p:sldLayoutIdLst>
    <p:sldLayoutId id="2147483707" r:id="rId1"/>
    <p:sldLayoutId id="2147483718" r:id="rId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16871" y="365125"/>
            <a:ext cx="11518882" cy="657917"/>
          </a:xfrm>
          <a:prstGeom prst="rect">
            <a:avLst/>
          </a:prstGeom>
        </p:spPr>
        <p:txBody>
          <a:bodyPr vert="horz" lIns="91440" tIns="45720" rIns="91440" bIns="45720" rtlCol="0" anchor="ctr">
            <a:normAutofit/>
          </a:bodyPr>
          <a:lstStyle/>
          <a:p>
            <a:r>
              <a:rPr lang="en-US" dirty="0"/>
              <a:t>Click to edit Master title style</a:t>
            </a:r>
            <a:endParaRPr lang="en-NZ" dirty="0"/>
          </a:p>
        </p:txBody>
      </p:sp>
      <p:sp>
        <p:nvSpPr>
          <p:cNvPr id="3" name="Text Placeholder 2"/>
          <p:cNvSpPr>
            <a:spLocks noGrp="1"/>
          </p:cNvSpPr>
          <p:nvPr>
            <p:ph type="body" idx="1"/>
          </p:nvPr>
        </p:nvSpPr>
        <p:spPr>
          <a:xfrm>
            <a:off x="316871" y="1825625"/>
            <a:ext cx="11518882"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sp>
        <p:nvSpPr>
          <p:cNvPr id="4" name="Date Placeholder 3"/>
          <p:cNvSpPr>
            <a:spLocks noGrp="1"/>
          </p:cNvSpPr>
          <p:nvPr>
            <p:ph type="dt" sz="half" idx="2"/>
          </p:nvPr>
        </p:nvSpPr>
        <p:spPr>
          <a:xfrm>
            <a:off x="5551211" y="6356350"/>
            <a:ext cx="1050201"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a:t>20 April 2022</a:t>
            </a:r>
            <a:endParaRPr lang="en-NZ" dirty="0"/>
          </a:p>
        </p:txBody>
      </p:sp>
      <p:sp>
        <p:nvSpPr>
          <p:cNvPr id="5" name="Footer Placeholder 4"/>
          <p:cNvSpPr>
            <a:spLocks noGrp="1"/>
          </p:cNvSpPr>
          <p:nvPr>
            <p:ph type="ftr" sz="quarter" idx="3"/>
          </p:nvPr>
        </p:nvSpPr>
        <p:spPr>
          <a:xfrm>
            <a:off x="316871" y="6356350"/>
            <a:ext cx="4599374"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NZ"/>
              <a:t>Slido.com | Enter the code ######</a:t>
            </a:r>
            <a:endParaRPr lang="en-NZ" dirty="0"/>
          </a:p>
        </p:txBody>
      </p:sp>
      <p:pic>
        <p:nvPicPr>
          <p:cNvPr id="7" name="Pictur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864504" y="6471251"/>
            <a:ext cx="971249" cy="234527"/>
          </a:xfrm>
          <a:prstGeom prst="rect">
            <a:avLst/>
          </a:prstGeom>
        </p:spPr>
      </p:pic>
      <p:cxnSp>
        <p:nvCxnSpPr>
          <p:cNvPr id="9" name="Straight Connector 8"/>
          <p:cNvCxnSpPr/>
          <p:nvPr/>
        </p:nvCxnSpPr>
        <p:spPr>
          <a:xfrm>
            <a:off x="316871" y="6283105"/>
            <a:ext cx="11518882"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5540526"/>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Lst>
  <p:hf sldNum="0" hdr="0" ftr="0" dt="0"/>
  <p:txStyles>
    <p:titleStyle>
      <a:lvl1pPr algn="l" defTabSz="914400" rtl="0" eaLnBrk="1" latinLnBrk="0" hangingPunct="1">
        <a:lnSpc>
          <a:spcPct val="90000"/>
        </a:lnSpc>
        <a:spcBef>
          <a:spcPct val="0"/>
        </a:spcBef>
        <a:buNone/>
        <a:defRPr sz="3600" kern="1200">
          <a:solidFill>
            <a:schemeClr val="accent3"/>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16871" y="365125"/>
            <a:ext cx="11518882" cy="657917"/>
          </a:xfrm>
          <a:prstGeom prst="rect">
            <a:avLst/>
          </a:prstGeom>
        </p:spPr>
        <p:txBody>
          <a:bodyPr vert="horz" lIns="91440" tIns="45720" rIns="91440" bIns="45720" rtlCol="0" anchor="ctr">
            <a:normAutofit/>
          </a:bodyPr>
          <a:lstStyle/>
          <a:p>
            <a:r>
              <a:rPr lang="en-US" dirty="0"/>
              <a:t>Click to edit Master title style</a:t>
            </a:r>
            <a:endParaRPr lang="en-NZ" dirty="0"/>
          </a:p>
        </p:txBody>
      </p:sp>
      <p:sp>
        <p:nvSpPr>
          <p:cNvPr id="3" name="Text Placeholder 2"/>
          <p:cNvSpPr>
            <a:spLocks noGrp="1"/>
          </p:cNvSpPr>
          <p:nvPr>
            <p:ph type="body" idx="1"/>
          </p:nvPr>
        </p:nvSpPr>
        <p:spPr>
          <a:xfrm>
            <a:off x="316871" y="1825625"/>
            <a:ext cx="11518882"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sp>
        <p:nvSpPr>
          <p:cNvPr id="4" name="Date Placeholder 3"/>
          <p:cNvSpPr>
            <a:spLocks noGrp="1"/>
          </p:cNvSpPr>
          <p:nvPr>
            <p:ph type="dt" sz="half" idx="2"/>
          </p:nvPr>
        </p:nvSpPr>
        <p:spPr>
          <a:xfrm>
            <a:off x="5551211" y="6356350"/>
            <a:ext cx="1050201"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a:t>20 April 2022</a:t>
            </a:r>
            <a:endParaRPr lang="en-NZ" dirty="0"/>
          </a:p>
        </p:txBody>
      </p:sp>
      <p:sp>
        <p:nvSpPr>
          <p:cNvPr id="5" name="Footer Placeholder 4"/>
          <p:cNvSpPr>
            <a:spLocks noGrp="1"/>
          </p:cNvSpPr>
          <p:nvPr>
            <p:ph type="ftr" sz="quarter" idx="3"/>
          </p:nvPr>
        </p:nvSpPr>
        <p:spPr>
          <a:xfrm>
            <a:off x="316871" y="6356350"/>
            <a:ext cx="4599374"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NZ"/>
              <a:t>Slido.com | Enter the code ######</a:t>
            </a:r>
            <a:endParaRPr lang="en-NZ" dirty="0"/>
          </a:p>
        </p:txBody>
      </p:sp>
      <p:pic>
        <p:nvPicPr>
          <p:cNvPr id="7" name="Picture 6"/>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864504" y="6471251"/>
            <a:ext cx="971249" cy="234527"/>
          </a:xfrm>
          <a:prstGeom prst="rect">
            <a:avLst/>
          </a:prstGeom>
        </p:spPr>
      </p:pic>
      <p:cxnSp>
        <p:nvCxnSpPr>
          <p:cNvPr id="9" name="Straight Connector 8"/>
          <p:cNvCxnSpPr/>
          <p:nvPr userDrawn="1"/>
        </p:nvCxnSpPr>
        <p:spPr>
          <a:xfrm>
            <a:off x="316871" y="6283105"/>
            <a:ext cx="11518882"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8255390"/>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Lst>
  <p:hf sldNum="0" hdr="0" ftr="0" dt="0"/>
  <p:txStyles>
    <p:titleStyle>
      <a:lvl1pPr algn="l" defTabSz="914400" rtl="0" eaLnBrk="1" latinLnBrk="0" hangingPunct="1">
        <a:lnSpc>
          <a:spcPct val="90000"/>
        </a:lnSpc>
        <a:spcBef>
          <a:spcPct val="0"/>
        </a:spcBef>
        <a:buNone/>
        <a:defRPr sz="3600" kern="1200">
          <a:solidFill>
            <a:schemeClr val="accent3"/>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5.xml"/><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0.xml"/><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22338" y="385927"/>
            <a:ext cx="11547071" cy="932329"/>
          </a:xfrm>
        </p:spPr>
        <p:txBody>
          <a:bodyPr/>
          <a:lstStyle/>
          <a:p>
            <a:r>
              <a:rPr lang="en-NZ" sz="6000" b="1" dirty="0">
                <a:latin typeface="+mn-lt"/>
              </a:rPr>
              <a:t>Kia </a:t>
            </a:r>
            <a:r>
              <a:rPr lang="en-NZ" sz="6000" b="1" dirty="0" err="1">
                <a:latin typeface="+mn-lt"/>
              </a:rPr>
              <a:t>ora</a:t>
            </a:r>
            <a:r>
              <a:rPr lang="en-NZ" sz="6000" b="1" dirty="0">
                <a:latin typeface="+mn-lt"/>
              </a:rPr>
              <a:t> </a:t>
            </a:r>
            <a:r>
              <a:rPr lang="en-NZ" sz="6000" dirty="0">
                <a:latin typeface="+mn-lt"/>
              </a:rPr>
              <a:t>welcome to our webinar</a:t>
            </a:r>
          </a:p>
        </p:txBody>
      </p:sp>
      <p:sp>
        <p:nvSpPr>
          <p:cNvPr id="5" name="TextBox 4"/>
          <p:cNvSpPr txBox="1"/>
          <p:nvPr/>
        </p:nvSpPr>
        <p:spPr>
          <a:xfrm>
            <a:off x="429826" y="1216141"/>
            <a:ext cx="10787071" cy="25367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2400" b="0" i="0" u="none" strike="noStrike" kern="1200" cap="none" spc="0" normalizeH="0" baseline="0" noProof="0" dirty="0">
                <a:ln>
                  <a:noFill/>
                </a:ln>
                <a:solidFill>
                  <a:srgbClr val="FFFFFF"/>
                </a:solidFill>
                <a:effectLst/>
                <a:uLnTx/>
                <a:uFillTx/>
                <a:latin typeface="Source Sans Pro"/>
                <a:ea typeface="+mn-ea"/>
                <a:cs typeface="+mn-cs"/>
              </a:rPr>
              <a:t>Thanks for joining us. Your camera and mic are turned off, but once the session starts you can ask the team questions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2400" dirty="0">
              <a:solidFill>
                <a:srgbClr val="FFFFFF"/>
              </a:solidFill>
              <a:latin typeface="Source Sans Pro"/>
            </a:endParaRP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NZ" sz="2000" b="0" i="0" u="none" strike="noStrike" kern="1200" cap="none" spc="0" normalizeH="0" baseline="0" noProof="0" dirty="0">
                <a:ln>
                  <a:noFill/>
                </a:ln>
                <a:solidFill>
                  <a:srgbClr val="FFFFFF"/>
                </a:solidFill>
                <a:effectLst/>
                <a:uLnTx/>
                <a:uFillTx/>
                <a:latin typeface="Source Sans Pro"/>
                <a:ea typeface="+mn-ea"/>
                <a:cs typeface="+mn-cs"/>
              </a:rPr>
              <a:t>Questions emailed in should be answered during webinar</a:t>
            </a: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NZ" sz="2000" dirty="0">
                <a:solidFill>
                  <a:srgbClr val="FFFFFF"/>
                </a:solidFill>
                <a:latin typeface="Source Sans Pro"/>
              </a:rPr>
              <a:t>Questions asked during webinar will be answered if time allows or in writing</a:t>
            </a: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NZ" sz="2000" b="0" i="0" u="none" strike="noStrike" kern="1200" cap="none" spc="0" normalizeH="0" baseline="0" noProof="0" dirty="0">
                <a:ln>
                  <a:noFill/>
                </a:ln>
                <a:solidFill>
                  <a:srgbClr val="FFFFFF"/>
                </a:solidFill>
                <a:effectLst/>
                <a:uLnTx/>
                <a:uFillTx/>
                <a:latin typeface="Source Sans Pro"/>
                <a:ea typeface="+mn-ea"/>
                <a:cs typeface="+mn-cs"/>
              </a:rPr>
              <a:t>Questions can be asked after the webinar – </a:t>
            </a:r>
            <a:r>
              <a:rPr kumimoji="0" lang="en-NZ" sz="2000" i="0" u="none" strike="noStrike" kern="1200" cap="none" spc="0" normalizeH="0" baseline="0" noProof="0" dirty="0">
                <a:ln>
                  <a:noFill/>
                </a:ln>
                <a:solidFill>
                  <a:srgbClr val="FFFFFF"/>
                </a:solidFill>
                <a:effectLst/>
                <a:uLnTx/>
                <a:uFillTx/>
                <a:latin typeface="Source Sans Pro SemiBold" panose="020B0603030403020204" pitchFamily="34" charset="0"/>
                <a:ea typeface="Source Sans Pro SemiBold" panose="020B0603030403020204" pitchFamily="34" charset="0"/>
              </a:rPr>
              <a:t>engagement@ccc.govt.nz</a:t>
            </a:r>
          </a:p>
        </p:txBody>
      </p:sp>
      <p:grpSp>
        <p:nvGrpSpPr>
          <p:cNvPr id="16" name="Group 15">
            <a:extLst>
              <a:ext uri="{FF2B5EF4-FFF2-40B4-BE49-F238E27FC236}">
                <a16:creationId xmlns:a16="http://schemas.microsoft.com/office/drawing/2014/main" id="{5E1E485B-C725-C122-5040-77E8077EBDD0}"/>
              </a:ext>
            </a:extLst>
          </p:cNvPr>
          <p:cNvGrpSpPr/>
          <p:nvPr/>
        </p:nvGrpSpPr>
        <p:grpSpPr>
          <a:xfrm>
            <a:off x="4523653" y="4726436"/>
            <a:ext cx="3781447" cy="1219315"/>
            <a:chOff x="429825" y="4695036"/>
            <a:chExt cx="3781447" cy="1219315"/>
          </a:xfrm>
        </p:grpSpPr>
        <p:sp>
          <p:nvSpPr>
            <p:cNvPr id="22" name="Rectangle 21"/>
            <p:cNvSpPr/>
            <p:nvPr/>
          </p:nvSpPr>
          <p:spPr>
            <a:xfrm>
              <a:off x="429825" y="4695036"/>
              <a:ext cx="3781447"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2000" b="1" i="0" u="none" strike="noStrike" kern="1200" cap="none" spc="0" normalizeH="0" baseline="0" noProof="0" dirty="0">
                  <a:ln>
                    <a:noFill/>
                  </a:ln>
                  <a:solidFill>
                    <a:srgbClr val="FFFFFF"/>
                  </a:solidFill>
                  <a:effectLst/>
                  <a:uLnTx/>
                  <a:uFillTx/>
                  <a:latin typeface="Source Sans Pro"/>
                  <a:ea typeface="+mn-ea"/>
                  <a:cs typeface="+mn-cs"/>
                </a:rPr>
                <a:t>Web browsers (no app)</a:t>
              </a:r>
            </a:p>
          </p:txBody>
        </p:sp>
        <p:grpSp>
          <p:nvGrpSpPr>
            <p:cNvPr id="15" name="Group 14">
              <a:extLst>
                <a:ext uri="{FF2B5EF4-FFF2-40B4-BE49-F238E27FC236}">
                  <a16:creationId xmlns:a16="http://schemas.microsoft.com/office/drawing/2014/main" id="{8EEB4503-0A26-0C4D-4B08-F4035D16BA1C}"/>
                </a:ext>
              </a:extLst>
            </p:cNvPr>
            <p:cNvGrpSpPr/>
            <p:nvPr/>
          </p:nvGrpSpPr>
          <p:grpSpPr>
            <a:xfrm>
              <a:off x="429825" y="5194351"/>
              <a:ext cx="3561855" cy="720000"/>
              <a:chOff x="464861" y="5133171"/>
              <a:chExt cx="3561855" cy="720000"/>
            </a:xfrm>
          </p:grpSpPr>
          <p:pic>
            <p:nvPicPr>
              <p:cNvPr id="21" name="Picture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4861" y="5133171"/>
                <a:ext cx="732117" cy="720000"/>
              </a:xfrm>
              <a:prstGeom prst="rect">
                <a:avLst/>
              </a:prstGeom>
            </p:spPr>
          </p:pic>
          <p:sp>
            <p:nvSpPr>
              <p:cNvPr id="23" name="Rectangle 22"/>
              <p:cNvSpPr/>
              <p:nvPr/>
            </p:nvSpPr>
            <p:spPr>
              <a:xfrm>
                <a:off x="1203363" y="5158246"/>
                <a:ext cx="2823353"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1800" b="0" i="0" u="none" strike="noStrike" kern="1200" cap="none" spc="0" normalizeH="0" baseline="0" noProof="0" dirty="0">
                    <a:ln>
                      <a:noFill/>
                    </a:ln>
                    <a:solidFill>
                      <a:srgbClr val="FFFFFF"/>
                    </a:solidFill>
                    <a:effectLst/>
                    <a:uLnTx/>
                    <a:uFillTx/>
                    <a:latin typeface="Source Sans Pro"/>
                    <a:ea typeface="+mn-ea"/>
                    <a:cs typeface="+mn-cs"/>
                  </a:rPr>
                  <a:t>Email </a:t>
                </a:r>
                <a:r>
                  <a:rPr kumimoji="0" lang="en-NZ" sz="1800" b="1" i="0" u="none" strike="noStrike" kern="1200" cap="none" spc="0" normalizeH="0" baseline="0" noProof="0" dirty="0">
                    <a:ln>
                      <a:noFill/>
                    </a:ln>
                    <a:solidFill>
                      <a:srgbClr val="FFFFFF"/>
                    </a:solidFill>
                    <a:effectLst/>
                    <a:uLnTx/>
                    <a:uFillTx/>
                    <a:latin typeface="Source Sans Pro"/>
                    <a:ea typeface="+mn-ea"/>
                    <a:cs typeface="+mn-cs"/>
                  </a:rPr>
                  <a:t>engagement@ccc.govt.nz</a:t>
                </a:r>
              </a:p>
            </p:txBody>
          </p:sp>
        </p:grpSp>
      </p:grpSp>
      <p:sp>
        <p:nvSpPr>
          <p:cNvPr id="28" name="Rectangle 27"/>
          <p:cNvSpPr/>
          <p:nvPr/>
        </p:nvSpPr>
        <p:spPr>
          <a:xfrm>
            <a:off x="8435724" y="4726436"/>
            <a:ext cx="1839849"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2000" b="1" dirty="0">
                <a:solidFill>
                  <a:srgbClr val="FFFFFF"/>
                </a:solidFill>
                <a:latin typeface="Source Sans Pro"/>
              </a:rPr>
              <a:t>Mobile users</a:t>
            </a:r>
            <a:endParaRPr kumimoji="0" lang="en-NZ" sz="2000" b="1" i="0" u="none" strike="noStrike" kern="1200" cap="none" spc="0" normalizeH="0" baseline="0" noProof="0" dirty="0">
              <a:ln>
                <a:noFill/>
              </a:ln>
              <a:solidFill>
                <a:srgbClr val="FFFFFF"/>
              </a:solidFill>
              <a:effectLst/>
              <a:uLnTx/>
              <a:uFillTx/>
              <a:latin typeface="Source Sans Pro"/>
              <a:ea typeface="+mn-ea"/>
              <a:cs typeface="+mn-cs"/>
            </a:endParaRPr>
          </a:p>
        </p:txBody>
      </p:sp>
      <p:grpSp>
        <p:nvGrpSpPr>
          <p:cNvPr id="12" name="Group 11">
            <a:extLst>
              <a:ext uri="{FF2B5EF4-FFF2-40B4-BE49-F238E27FC236}">
                <a16:creationId xmlns:a16="http://schemas.microsoft.com/office/drawing/2014/main" id="{777B09E5-B1EC-31DB-412A-C1EAFA43E750}"/>
              </a:ext>
            </a:extLst>
          </p:cNvPr>
          <p:cNvGrpSpPr/>
          <p:nvPr/>
        </p:nvGrpSpPr>
        <p:grpSpPr>
          <a:xfrm>
            <a:off x="8435724" y="5194351"/>
            <a:ext cx="2552913" cy="720000"/>
            <a:chOff x="5721785" y="3273683"/>
            <a:chExt cx="2552913" cy="720000"/>
          </a:xfrm>
        </p:grpSpPr>
        <p:pic>
          <p:nvPicPr>
            <p:cNvPr id="27" name="Picture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5721785" y="3273683"/>
              <a:ext cx="720000" cy="720000"/>
            </a:xfrm>
            <a:prstGeom prst="rect">
              <a:avLst/>
            </a:prstGeom>
          </p:spPr>
        </p:pic>
        <p:sp>
          <p:nvSpPr>
            <p:cNvPr id="29" name="Rectangle 28"/>
            <p:cNvSpPr/>
            <p:nvPr/>
          </p:nvSpPr>
          <p:spPr>
            <a:xfrm>
              <a:off x="6507657" y="3429396"/>
              <a:ext cx="1767041"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dirty="0">
                  <a:solidFill>
                    <a:srgbClr val="FFFFFF"/>
                  </a:solidFill>
                  <a:latin typeface="Source Sans Pro"/>
                </a:rPr>
                <a:t>U</a:t>
              </a:r>
              <a:r>
                <a:rPr kumimoji="0" lang="en-NZ" sz="1800" i="0" u="none" strike="noStrike" kern="1200" cap="none" spc="0" normalizeH="0" baseline="0" noProof="0" dirty="0">
                  <a:ln>
                    <a:noFill/>
                  </a:ln>
                  <a:solidFill>
                    <a:srgbClr val="FFFFFF"/>
                  </a:solidFill>
                  <a:effectLst/>
                  <a:uLnTx/>
                  <a:uFillTx/>
                  <a:latin typeface="Source Sans Pro"/>
                  <a:ea typeface="+mn-ea"/>
                  <a:cs typeface="+mn-cs"/>
                </a:rPr>
                <a:t>se </a:t>
              </a:r>
              <a:r>
                <a:rPr lang="en-NZ" sz="1800" dirty="0">
                  <a:solidFill>
                    <a:srgbClr val="FFFFFF"/>
                  </a:solidFill>
                  <a:latin typeface="Source Sans Pro"/>
                </a:rPr>
                <a:t>Teams chat</a:t>
              </a:r>
              <a:r>
                <a:rPr lang="en-NZ" dirty="0">
                  <a:solidFill>
                    <a:srgbClr val="FFFFFF"/>
                  </a:solidFill>
                  <a:latin typeface="Source Sans Pro"/>
                </a:rPr>
                <a:t> </a:t>
              </a:r>
            </a:p>
          </p:txBody>
        </p:sp>
      </p:grpSp>
      <p:grpSp>
        <p:nvGrpSpPr>
          <p:cNvPr id="18" name="Group 17">
            <a:extLst>
              <a:ext uri="{FF2B5EF4-FFF2-40B4-BE49-F238E27FC236}">
                <a16:creationId xmlns:a16="http://schemas.microsoft.com/office/drawing/2014/main" id="{06E7E412-70FA-F6C2-B649-718D51ED22A5}"/>
              </a:ext>
            </a:extLst>
          </p:cNvPr>
          <p:cNvGrpSpPr/>
          <p:nvPr/>
        </p:nvGrpSpPr>
        <p:grpSpPr>
          <a:xfrm>
            <a:off x="402229" y="4732709"/>
            <a:ext cx="3946316" cy="1234710"/>
            <a:chOff x="4222715" y="4695036"/>
            <a:chExt cx="3946316" cy="1234710"/>
          </a:xfrm>
        </p:grpSpPr>
        <p:grpSp>
          <p:nvGrpSpPr>
            <p:cNvPr id="8" name="Group 7"/>
            <p:cNvGrpSpPr/>
            <p:nvPr/>
          </p:nvGrpSpPr>
          <p:grpSpPr>
            <a:xfrm>
              <a:off x="4292499" y="5198969"/>
              <a:ext cx="3457083" cy="730777"/>
              <a:chOff x="3799279" y="5270043"/>
              <a:chExt cx="3432939" cy="720000"/>
            </a:xfrm>
          </p:grpSpPr>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99279" y="5270043"/>
                <a:ext cx="720000" cy="720000"/>
              </a:xfrm>
              <a:prstGeom prst="rect">
                <a:avLst/>
              </a:prstGeom>
            </p:spPr>
          </p:pic>
          <p:sp>
            <p:nvSpPr>
              <p:cNvPr id="30" name="Rectangle 29"/>
              <p:cNvSpPr/>
              <p:nvPr/>
            </p:nvSpPr>
            <p:spPr>
              <a:xfrm>
                <a:off x="4519279" y="5448298"/>
                <a:ext cx="2712939" cy="36388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1800" b="0" i="0" u="none" strike="noStrike" kern="1200" cap="none" spc="0" normalizeH="0" baseline="0" noProof="0" dirty="0">
                    <a:ln>
                      <a:noFill/>
                    </a:ln>
                    <a:solidFill>
                      <a:srgbClr val="FFFFFF"/>
                    </a:solidFill>
                    <a:effectLst/>
                    <a:uLnTx/>
                    <a:uFillTx/>
                    <a:latin typeface="Source Sans Pro"/>
                    <a:ea typeface="+mn-ea"/>
                    <a:cs typeface="+mn-cs"/>
                  </a:rPr>
                  <a:t>Use  Teams Q&amp;A </a:t>
                </a:r>
                <a:endParaRPr kumimoji="0" lang="en-NZ" sz="1800" b="1" i="0" u="none" strike="noStrike" kern="1200" cap="none" spc="0" normalizeH="0" baseline="0" noProof="0" dirty="0">
                  <a:ln>
                    <a:noFill/>
                  </a:ln>
                  <a:solidFill>
                    <a:srgbClr val="FFFFFF"/>
                  </a:solidFill>
                  <a:effectLst/>
                  <a:uLnTx/>
                  <a:uFillTx/>
                  <a:latin typeface="Source Sans Pro"/>
                  <a:ea typeface="+mn-ea"/>
                  <a:cs typeface="+mn-cs"/>
                </a:endParaRPr>
              </a:p>
            </p:txBody>
          </p:sp>
        </p:grpSp>
        <p:sp>
          <p:nvSpPr>
            <p:cNvPr id="10" name="Rectangle 9">
              <a:extLst>
                <a:ext uri="{FF2B5EF4-FFF2-40B4-BE49-F238E27FC236}">
                  <a16:creationId xmlns:a16="http://schemas.microsoft.com/office/drawing/2014/main" id="{95E39169-3CF0-C63B-AC4F-319C5E24C543}"/>
                </a:ext>
              </a:extLst>
            </p:cNvPr>
            <p:cNvSpPr/>
            <p:nvPr/>
          </p:nvSpPr>
          <p:spPr>
            <a:xfrm>
              <a:off x="4222715" y="4695036"/>
              <a:ext cx="3946316"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2000" b="1" i="0" u="none" strike="noStrike" kern="1200" cap="none" spc="0" normalizeH="0" baseline="0" noProof="0" dirty="0">
                  <a:ln>
                    <a:noFill/>
                  </a:ln>
                  <a:solidFill>
                    <a:srgbClr val="FFFFFF"/>
                  </a:solidFill>
                  <a:effectLst/>
                  <a:uLnTx/>
                  <a:uFillTx/>
                  <a:latin typeface="Source Sans Pro"/>
                  <a:ea typeface="+mn-ea"/>
                  <a:cs typeface="+mn-cs"/>
                </a:rPr>
                <a:t>Web browsers (</a:t>
              </a:r>
              <a:r>
                <a:rPr lang="en-NZ" sz="2000" b="1" dirty="0">
                  <a:solidFill>
                    <a:srgbClr val="FFFFFF"/>
                  </a:solidFill>
                  <a:latin typeface="Source Sans Pro"/>
                </a:rPr>
                <a:t>using Teams </a:t>
              </a:r>
              <a:r>
                <a:rPr kumimoji="0" lang="en-NZ" sz="2000" b="1" i="0" u="none" strike="noStrike" kern="1200" cap="none" spc="0" normalizeH="0" baseline="0" noProof="0" dirty="0">
                  <a:ln>
                    <a:noFill/>
                  </a:ln>
                  <a:solidFill>
                    <a:srgbClr val="FFFFFF"/>
                  </a:solidFill>
                  <a:effectLst/>
                  <a:uLnTx/>
                  <a:uFillTx/>
                  <a:latin typeface="Source Sans Pro"/>
                  <a:ea typeface="+mn-ea"/>
                  <a:cs typeface="+mn-cs"/>
                </a:rPr>
                <a:t>app)</a:t>
              </a:r>
            </a:p>
          </p:txBody>
        </p:sp>
      </p:grpSp>
    </p:spTree>
    <p:extLst>
      <p:ext uri="{BB962C8B-B14F-4D97-AF65-F5344CB8AC3E}">
        <p14:creationId xmlns:p14="http://schemas.microsoft.com/office/powerpoint/2010/main" val="11810908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Summary of residential scope - MDRS</a:t>
            </a:r>
          </a:p>
        </p:txBody>
      </p:sp>
      <p:sp>
        <p:nvSpPr>
          <p:cNvPr id="4" name="Content Placeholder 3"/>
          <p:cNvSpPr>
            <a:spLocks noGrp="1"/>
          </p:cNvSpPr>
          <p:nvPr>
            <p:ph sz="half" idx="1"/>
          </p:nvPr>
        </p:nvSpPr>
        <p:spPr>
          <a:xfrm>
            <a:off x="316871" y="1374746"/>
            <a:ext cx="11518882" cy="4856495"/>
          </a:xfrm>
        </p:spPr>
        <p:txBody>
          <a:bodyPr>
            <a:normAutofit/>
          </a:bodyPr>
          <a:lstStyle/>
          <a:p>
            <a:pPr marL="0" indent="0">
              <a:buNone/>
            </a:pPr>
            <a:r>
              <a:rPr lang="en-NZ" dirty="0"/>
              <a:t>Current residential zones </a:t>
            </a:r>
            <a:r>
              <a:rPr lang="en-NZ" b="1" dirty="0"/>
              <a:t>within scope</a:t>
            </a:r>
            <a:r>
              <a:rPr lang="en-NZ" dirty="0"/>
              <a:t>:</a:t>
            </a:r>
          </a:p>
          <a:p>
            <a:pPr marL="0" indent="0">
              <a:buNone/>
            </a:pPr>
            <a:endParaRPr lang="en-NZ" sz="2000" dirty="0"/>
          </a:p>
          <a:p>
            <a:pPr marL="457200" lvl="1" indent="0">
              <a:spcBef>
                <a:spcPts val="600"/>
              </a:spcBef>
              <a:spcAft>
                <a:spcPts val="600"/>
              </a:spcAft>
              <a:buNone/>
            </a:pPr>
            <a:endParaRPr lang="en-NZ" sz="2000" dirty="0"/>
          </a:p>
          <a:p>
            <a:pPr marL="457200" lvl="1" indent="0">
              <a:spcBef>
                <a:spcPts val="600"/>
              </a:spcBef>
              <a:spcAft>
                <a:spcPts val="600"/>
              </a:spcAft>
              <a:buNone/>
            </a:pPr>
            <a:endParaRPr lang="en-NZ" sz="2000" dirty="0"/>
          </a:p>
          <a:p>
            <a:pPr marL="0" lvl="1" indent="0">
              <a:spcBef>
                <a:spcPts val="600"/>
              </a:spcBef>
              <a:spcAft>
                <a:spcPts val="600"/>
              </a:spcAft>
              <a:buNone/>
            </a:pPr>
            <a:endParaRPr lang="en-NZ" dirty="0"/>
          </a:p>
          <a:p>
            <a:pPr marL="0" lvl="1" indent="0">
              <a:spcBef>
                <a:spcPts val="600"/>
              </a:spcBef>
              <a:spcAft>
                <a:spcPts val="600"/>
              </a:spcAft>
              <a:buNone/>
            </a:pPr>
            <a:endParaRPr lang="en-NZ" sz="900" dirty="0"/>
          </a:p>
          <a:p>
            <a:pPr marL="0" lvl="1" indent="0">
              <a:spcBef>
                <a:spcPts val="600"/>
              </a:spcBef>
              <a:spcAft>
                <a:spcPts val="600"/>
              </a:spcAft>
              <a:buNone/>
            </a:pPr>
            <a:r>
              <a:rPr lang="en-NZ" dirty="0"/>
              <a:t>Current residential zones </a:t>
            </a:r>
            <a:r>
              <a:rPr lang="en-NZ" b="1" dirty="0"/>
              <a:t>outside of scope</a:t>
            </a:r>
            <a:r>
              <a:rPr lang="en-NZ" dirty="0"/>
              <a:t>:</a:t>
            </a:r>
          </a:p>
        </p:txBody>
      </p:sp>
      <p:graphicFrame>
        <p:nvGraphicFramePr>
          <p:cNvPr id="3" name="Table 2"/>
          <p:cNvGraphicFramePr>
            <a:graphicFrameLocks noGrp="1"/>
          </p:cNvGraphicFramePr>
          <p:nvPr/>
        </p:nvGraphicFramePr>
        <p:xfrm>
          <a:off x="745205" y="1815735"/>
          <a:ext cx="11326718" cy="1920240"/>
        </p:xfrm>
        <a:graphic>
          <a:graphicData uri="http://schemas.openxmlformats.org/drawingml/2006/table">
            <a:tbl>
              <a:tblPr firstRow="1" bandRow="1">
                <a:tableStyleId>{5C22544A-7EE6-4342-B048-85BDC9FD1C3A}</a:tableStyleId>
              </a:tblPr>
              <a:tblGrid>
                <a:gridCol w="5663359">
                  <a:extLst>
                    <a:ext uri="{9D8B030D-6E8A-4147-A177-3AD203B41FA5}">
                      <a16:colId xmlns:a16="http://schemas.microsoft.com/office/drawing/2014/main" val="4076140493"/>
                    </a:ext>
                  </a:extLst>
                </a:gridCol>
                <a:gridCol w="5663359">
                  <a:extLst>
                    <a:ext uri="{9D8B030D-6E8A-4147-A177-3AD203B41FA5}">
                      <a16:colId xmlns:a16="http://schemas.microsoft.com/office/drawing/2014/main" val="3242881850"/>
                    </a:ext>
                  </a:extLst>
                </a:gridCol>
              </a:tblGrid>
              <a:tr h="1878200">
                <a:tc>
                  <a:txBody>
                    <a:bodyPr/>
                    <a:lstStyle/>
                    <a:p>
                      <a:pPr marL="285750" lvl="0" indent="-285750">
                        <a:spcBef>
                          <a:spcPts val="600"/>
                        </a:spcBef>
                        <a:spcAft>
                          <a:spcPts val="600"/>
                        </a:spcAft>
                        <a:buFont typeface="Arial" panose="020B0604020202020204" pitchFamily="34" charset="0"/>
                        <a:buChar char="•"/>
                      </a:pPr>
                      <a:r>
                        <a:rPr lang="en-NZ" sz="1800" b="0" kern="1200" dirty="0">
                          <a:solidFill>
                            <a:schemeClr val="tx1"/>
                          </a:solidFill>
                          <a:effectLst/>
                          <a:latin typeface="+mn-lt"/>
                          <a:ea typeface="+mn-ea"/>
                          <a:cs typeface="+mn-cs"/>
                        </a:rPr>
                        <a:t>Residential suburban zone</a:t>
                      </a:r>
                    </a:p>
                    <a:p>
                      <a:pPr marL="285750" lvl="0" indent="-285750">
                        <a:spcBef>
                          <a:spcPts val="600"/>
                        </a:spcBef>
                        <a:spcAft>
                          <a:spcPts val="600"/>
                        </a:spcAft>
                        <a:buFont typeface="Arial" panose="020B0604020202020204" pitchFamily="34" charset="0"/>
                        <a:buChar char="•"/>
                      </a:pPr>
                      <a:r>
                        <a:rPr lang="en-NZ" sz="1800" b="0" kern="1200" dirty="0">
                          <a:solidFill>
                            <a:schemeClr val="tx1"/>
                          </a:solidFill>
                          <a:effectLst/>
                          <a:latin typeface="+mn-lt"/>
                          <a:ea typeface="+mn-ea"/>
                          <a:cs typeface="+mn-cs"/>
                        </a:rPr>
                        <a:t>Residential new neighbourhood zone</a:t>
                      </a:r>
                    </a:p>
                    <a:p>
                      <a:pPr marL="285750" indent="-285750">
                        <a:spcBef>
                          <a:spcPts val="600"/>
                        </a:spcBef>
                        <a:spcAft>
                          <a:spcPts val="600"/>
                        </a:spcAft>
                        <a:buFont typeface="Arial" panose="020B0604020202020204" pitchFamily="34" charset="0"/>
                        <a:buChar char="•"/>
                      </a:pPr>
                      <a:r>
                        <a:rPr lang="en-NZ" sz="1800" b="0" kern="1200" dirty="0">
                          <a:solidFill>
                            <a:schemeClr val="tx1"/>
                          </a:solidFill>
                          <a:effectLst/>
                          <a:latin typeface="+mn-lt"/>
                          <a:ea typeface="+mn-ea"/>
                          <a:cs typeface="+mn-cs"/>
                        </a:rPr>
                        <a:t>Residential Banks Peninsula zone (any </a:t>
                      </a:r>
                      <a:r>
                        <a:rPr lang="en-NZ" sz="1800" b="1" kern="1200" dirty="0">
                          <a:solidFill>
                            <a:schemeClr val="tx1"/>
                          </a:solidFill>
                          <a:effectLst/>
                          <a:latin typeface="+mn-lt"/>
                          <a:ea typeface="+mn-ea"/>
                          <a:cs typeface="+mn-cs"/>
                        </a:rPr>
                        <a:t>within</a:t>
                      </a:r>
                      <a:r>
                        <a:rPr lang="en-NZ" sz="1800" b="0" kern="1200" dirty="0">
                          <a:solidFill>
                            <a:schemeClr val="tx1"/>
                          </a:solidFill>
                          <a:effectLst/>
                          <a:latin typeface="+mn-lt"/>
                          <a:ea typeface="+mn-ea"/>
                          <a:cs typeface="+mn-cs"/>
                        </a:rPr>
                        <a:t> urban environment)</a:t>
                      </a:r>
                    </a:p>
                    <a:p>
                      <a:pPr marL="285750" indent="-285750">
                        <a:spcBef>
                          <a:spcPts val="600"/>
                        </a:spcBef>
                        <a:spcAft>
                          <a:spcPts val="600"/>
                        </a:spcAft>
                        <a:buFont typeface="Arial" panose="020B0604020202020204" pitchFamily="34" charset="0"/>
                        <a:buChar char="•"/>
                      </a:pPr>
                      <a:r>
                        <a:rPr lang="en-NZ" sz="1800" b="0" kern="1200" dirty="0">
                          <a:solidFill>
                            <a:schemeClr val="tx1"/>
                          </a:solidFill>
                          <a:effectLst/>
                          <a:latin typeface="+mn-lt"/>
                          <a:ea typeface="+mn-ea"/>
                          <a:cs typeface="+mn-cs"/>
                        </a:rPr>
                        <a:t>Residential hill zone</a:t>
                      </a:r>
                      <a:endParaRPr lang="en-NZ"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3">
                        <a:lumMod val="40000"/>
                        <a:lumOff val="60000"/>
                      </a:schemeClr>
                    </a:solidFill>
                  </a:tcPr>
                </a:tc>
                <a:tc>
                  <a:txBody>
                    <a:bodyPr/>
                    <a:lstStyle/>
                    <a:p>
                      <a:pPr marL="285750" lvl="0" indent="-285750">
                        <a:spcBef>
                          <a:spcPts val="600"/>
                        </a:spcBef>
                        <a:spcAft>
                          <a:spcPts val="600"/>
                        </a:spcAft>
                        <a:buFont typeface="Arial" panose="020B0604020202020204" pitchFamily="34" charset="0"/>
                        <a:buChar char="•"/>
                      </a:pPr>
                      <a:r>
                        <a:rPr lang="en-NZ" sz="1800" b="0" kern="1200" dirty="0">
                          <a:solidFill>
                            <a:schemeClr val="tx1"/>
                          </a:solidFill>
                          <a:effectLst/>
                          <a:latin typeface="+mn-lt"/>
                          <a:ea typeface="+mn-ea"/>
                          <a:cs typeface="+mn-cs"/>
                        </a:rPr>
                        <a:t>Residential suburban density transition zone</a:t>
                      </a:r>
                    </a:p>
                    <a:p>
                      <a:pPr marL="285750" indent="-285750">
                        <a:spcBef>
                          <a:spcPts val="600"/>
                        </a:spcBef>
                        <a:spcAft>
                          <a:spcPts val="600"/>
                        </a:spcAft>
                        <a:buFont typeface="Arial" panose="020B0604020202020204" pitchFamily="34" charset="0"/>
                        <a:buChar char="•"/>
                      </a:pPr>
                      <a:r>
                        <a:rPr lang="en-NZ" sz="1800" b="0" kern="1200" dirty="0">
                          <a:solidFill>
                            <a:schemeClr val="tx1"/>
                          </a:solidFill>
                          <a:effectLst/>
                          <a:latin typeface="+mn-lt"/>
                          <a:ea typeface="+mn-ea"/>
                          <a:cs typeface="+mn-cs"/>
                        </a:rPr>
                        <a:t>Residential medium density zone</a:t>
                      </a:r>
                    </a:p>
                    <a:p>
                      <a:pPr marL="285750" indent="-285750">
                        <a:spcBef>
                          <a:spcPts val="600"/>
                        </a:spcBef>
                        <a:spcAft>
                          <a:spcPts val="600"/>
                        </a:spcAft>
                        <a:buFont typeface="Arial" panose="020B0604020202020204" pitchFamily="34" charset="0"/>
                        <a:buChar char="•"/>
                      </a:pPr>
                      <a:r>
                        <a:rPr lang="en-NZ" sz="1800" b="0" kern="1200" dirty="0">
                          <a:solidFill>
                            <a:schemeClr val="tx1"/>
                          </a:solidFill>
                          <a:effectLst/>
                          <a:latin typeface="+mn-lt"/>
                          <a:ea typeface="+mn-ea"/>
                          <a:cs typeface="+mn-cs"/>
                        </a:rPr>
                        <a:t>Residential city centre zone</a:t>
                      </a:r>
                      <a:endParaRPr lang="en-NZ" b="0" dirty="0">
                        <a:solidFill>
                          <a:schemeClr val="tx1"/>
                        </a:solidFill>
                      </a:endParaRPr>
                    </a:p>
                  </a:txBody>
                  <a:tcPr>
                    <a:lnL w="12700" cmpd="sng">
                      <a:noFill/>
                    </a:lnL>
                    <a:solidFill>
                      <a:schemeClr val="accent3">
                        <a:lumMod val="40000"/>
                        <a:lumOff val="60000"/>
                      </a:schemeClr>
                    </a:solidFill>
                  </a:tcPr>
                </a:tc>
                <a:extLst>
                  <a:ext uri="{0D108BD9-81ED-4DB2-BD59-A6C34878D82A}">
                    <a16:rowId xmlns:a16="http://schemas.microsoft.com/office/drawing/2014/main" val="3758169119"/>
                  </a:ext>
                </a:extLst>
              </a:tr>
            </a:tbl>
          </a:graphicData>
        </a:graphic>
      </p:graphicFrame>
      <p:graphicFrame>
        <p:nvGraphicFramePr>
          <p:cNvPr id="8" name="Table 7"/>
          <p:cNvGraphicFramePr>
            <a:graphicFrameLocks noGrp="1"/>
          </p:cNvGraphicFramePr>
          <p:nvPr/>
        </p:nvGraphicFramePr>
        <p:xfrm>
          <a:off x="745205" y="4341885"/>
          <a:ext cx="11326718" cy="1708035"/>
        </p:xfrm>
        <a:graphic>
          <a:graphicData uri="http://schemas.openxmlformats.org/drawingml/2006/table">
            <a:tbl>
              <a:tblPr firstRow="1" bandRow="1">
                <a:tableStyleId>{5C22544A-7EE6-4342-B048-85BDC9FD1C3A}</a:tableStyleId>
              </a:tblPr>
              <a:tblGrid>
                <a:gridCol w="5663359">
                  <a:extLst>
                    <a:ext uri="{9D8B030D-6E8A-4147-A177-3AD203B41FA5}">
                      <a16:colId xmlns:a16="http://schemas.microsoft.com/office/drawing/2014/main" val="4076140493"/>
                    </a:ext>
                  </a:extLst>
                </a:gridCol>
                <a:gridCol w="5663359">
                  <a:extLst>
                    <a:ext uri="{9D8B030D-6E8A-4147-A177-3AD203B41FA5}">
                      <a16:colId xmlns:a16="http://schemas.microsoft.com/office/drawing/2014/main" val="3242881850"/>
                    </a:ext>
                  </a:extLst>
                </a:gridCol>
              </a:tblGrid>
              <a:tr h="1708035">
                <a:tc>
                  <a:txBody>
                    <a:bodyPr/>
                    <a:lstStyle/>
                    <a:p>
                      <a:pPr marL="285750" lvl="0" indent="-285750">
                        <a:spcBef>
                          <a:spcPts val="600"/>
                        </a:spcBef>
                        <a:spcAft>
                          <a:spcPts val="600"/>
                        </a:spcAft>
                        <a:buFont typeface="Arial" panose="020B0604020202020204" pitchFamily="34" charset="0"/>
                        <a:buChar char="•"/>
                      </a:pPr>
                      <a:r>
                        <a:rPr lang="en-NZ" sz="1800" b="0" kern="1200" dirty="0">
                          <a:solidFill>
                            <a:schemeClr val="tx1"/>
                          </a:solidFill>
                          <a:effectLst/>
                          <a:latin typeface="+mn-lt"/>
                          <a:ea typeface="+mn-ea"/>
                          <a:cs typeface="+mn-cs"/>
                        </a:rPr>
                        <a:t>Residential large lot zone</a:t>
                      </a:r>
                    </a:p>
                    <a:p>
                      <a:pPr marL="285750" lvl="0" indent="-285750">
                        <a:spcBef>
                          <a:spcPts val="600"/>
                        </a:spcBef>
                        <a:spcAft>
                          <a:spcPts val="600"/>
                        </a:spcAft>
                        <a:buFont typeface="Arial" panose="020B0604020202020204" pitchFamily="34" charset="0"/>
                        <a:buChar char="•"/>
                      </a:pPr>
                      <a:r>
                        <a:rPr lang="en-NZ" sz="1800" b="0" kern="1200" dirty="0">
                          <a:solidFill>
                            <a:schemeClr val="tx1"/>
                          </a:solidFill>
                          <a:effectLst/>
                          <a:latin typeface="+mn-lt"/>
                          <a:ea typeface="+mn-ea"/>
                          <a:cs typeface="+mn-cs"/>
                        </a:rPr>
                        <a:t>Residential small settlement zone</a:t>
                      </a:r>
                    </a:p>
                    <a:p>
                      <a:pPr marL="285750" lvl="0" indent="-285750">
                        <a:spcBef>
                          <a:spcPts val="600"/>
                        </a:spcBef>
                        <a:spcAft>
                          <a:spcPts val="600"/>
                        </a:spcAft>
                        <a:buFont typeface="Arial" panose="020B0604020202020204" pitchFamily="34" charset="0"/>
                        <a:buChar char="•"/>
                      </a:pPr>
                      <a:r>
                        <a:rPr lang="en-NZ" sz="1800" b="0" kern="1200" dirty="0">
                          <a:solidFill>
                            <a:schemeClr val="tx1"/>
                          </a:solidFill>
                          <a:effectLst/>
                          <a:latin typeface="+mn-lt"/>
                          <a:ea typeface="+mn-ea"/>
                          <a:cs typeface="+mn-cs"/>
                        </a:rPr>
                        <a:t>Residential guest accommodation zone</a:t>
                      </a:r>
                      <a:endParaRPr lang="en-NZ"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5">
                        <a:lumMod val="40000"/>
                        <a:lumOff val="60000"/>
                      </a:schemeClr>
                    </a:solidFill>
                  </a:tcPr>
                </a:tc>
                <a:tc>
                  <a:txBody>
                    <a:bodyPr/>
                    <a:lstStyle/>
                    <a:p>
                      <a:pPr marL="285750" lvl="0" indent="-285750">
                        <a:spcBef>
                          <a:spcPts val="600"/>
                        </a:spcBef>
                        <a:spcAft>
                          <a:spcPts val="600"/>
                        </a:spcAft>
                        <a:buFont typeface="Arial" panose="020B0604020202020204" pitchFamily="34" charset="0"/>
                        <a:buChar char="•"/>
                      </a:pPr>
                      <a:r>
                        <a:rPr lang="en-NZ" sz="1800" b="0" kern="1200" baseline="0" dirty="0">
                          <a:solidFill>
                            <a:schemeClr val="tx1"/>
                          </a:solidFill>
                          <a:effectLst/>
                          <a:latin typeface="+mn-lt"/>
                          <a:ea typeface="+mn-ea"/>
                          <a:cs typeface="+mn-cs"/>
                        </a:rPr>
                        <a:t>Residential Banks Peninsula zone (any </a:t>
                      </a:r>
                      <a:r>
                        <a:rPr lang="en-NZ" sz="1800" b="1" kern="1200" baseline="0" dirty="0">
                          <a:solidFill>
                            <a:schemeClr val="tx1"/>
                          </a:solidFill>
                          <a:effectLst/>
                          <a:latin typeface="+mn-lt"/>
                          <a:ea typeface="+mn-ea"/>
                          <a:cs typeface="+mn-cs"/>
                        </a:rPr>
                        <a:t>outside</a:t>
                      </a:r>
                      <a:r>
                        <a:rPr lang="en-NZ" sz="1800" b="0" kern="1200" baseline="0" dirty="0">
                          <a:solidFill>
                            <a:schemeClr val="tx1"/>
                          </a:solidFill>
                          <a:effectLst/>
                          <a:latin typeface="+mn-lt"/>
                          <a:ea typeface="+mn-ea"/>
                          <a:cs typeface="+mn-cs"/>
                        </a:rPr>
                        <a:t> urban environment)</a:t>
                      </a:r>
                    </a:p>
                    <a:p>
                      <a:pPr marL="285750" lvl="0" indent="-285750">
                        <a:spcBef>
                          <a:spcPts val="600"/>
                        </a:spcBef>
                        <a:spcAft>
                          <a:spcPts val="600"/>
                        </a:spcAft>
                        <a:buFont typeface="Arial" panose="020B0604020202020204" pitchFamily="34" charset="0"/>
                        <a:buChar char="•"/>
                      </a:pPr>
                      <a:r>
                        <a:rPr lang="en-NZ" b="0" dirty="0" err="1">
                          <a:solidFill>
                            <a:schemeClr val="tx1"/>
                          </a:solidFill>
                        </a:rPr>
                        <a:t>Papakāinga</a:t>
                      </a:r>
                      <a:r>
                        <a:rPr lang="en-NZ" b="0" dirty="0">
                          <a:solidFill>
                            <a:schemeClr val="tx1"/>
                          </a:solidFill>
                        </a:rPr>
                        <a:t>/</a:t>
                      </a:r>
                      <a:r>
                        <a:rPr lang="en-NZ" b="0" dirty="0" err="1">
                          <a:solidFill>
                            <a:schemeClr val="tx1"/>
                          </a:solidFill>
                        </a:rPr>
                        <a:t>Kāinga</a:t>
                      </a:r>
                      <a:r>
                        <a:rPr lang="en-NZ" b="0" dirty="0">
                          <a:solidFill>
                            <a:schemeClr val="tx1"/>
                          </a:solidFill>
                        </a:rPr>
                        <a:t> </a:t>
                      </a:r>
                      <a:r>
                        <a:rPr lang="en-NZ" b="0" dirty="0" err="1">
                          <a:solidFill>
                            <a:schemeClr val="tx1"/>
                          </a:solidFill>
                        </a:rPr>
                        <a:t>Nohoanga</a:t>
                      </a:r>
                      <a:r>
                        <a:rPr lang="en-NZ" b="0" dirty="0">
                          <a:solidFill>
                            <a:schemeClr val="tx1"/>
                          </a:solidFill>
                        </a:rPr>
                        <a:t> Zone</a:t>
                      </a:r>
                    </a:p>
                  </a:txBody>
                  <a:tcPr>
                    <a:lnL w="12700" cmpd="sng">
                      <a:noFill/>
                    </a:lnL>
                    <a:solidFill>
                      <a:schemeClr val="accent5">
                        <a:lumMod val="40000"/>
                        <a:lumOff val="60000"/>
                      </a:schemeClr>
                    </a:solidFill>
                  </a:tcPr>
                </a:tc>
                <a:extLst>
                  <a:ext uri="{0D108BD9-81ED-4DB2-BD59-A6C34878D82A}">
                    <a16:rowId xmlns:a16="http://schemas.microsoft.com/office/drawing/2014/main" val="3758169119"/>
                  </a:ext>
                </a:extLst>
              </a:tr>
            </a:tbl>
          </a:graphicData>
        </a:graphic>
      </p:graphicFrame>
    </p:spTree>
    <p:extLst>
      <p:ext uri="{BB962C8B-B14F-4D97-AF65-F5344CB8AC3E}">
        <p14:creationId xmlns:p14="http://schemas.microsoft.com/office/powerpoint/2010/main" val="39652535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Summary of overall scope</a:t>
            </a:r>
          </a:p>
        </p:txBody>
      </p:sp>
      <p:sp>
        <p:nvSpPr>
          <p:cNvPr id="4" name="Content Placeholder 3"/>
          <p:cNvSpPr>
            <a:spLocks noGrp="1"/>
          </p:cNvSpPr>
          <p:nvPr>
            <p:ph sz="half" idx="1"/>
          </p:nvPr>
        </p:nvSpPr>
        <p:spPr>
          <a:xfrm>
            <a:off x="6654153" y="1514027"/>
            <a:ext cx="5181600" cy="4351338"/>
          </a:xfrm>
        </p:spPr>
        <p:txBody>
          <a:bodyPr/>
          <a:lstStyle/>
          <a:p>
            <a:r>
              <a:rPr lang="en-NZ" dirty="0"/>
              <a:t>Areas </a:t>
            </a:r>
            <a:r>
              <a:rPr lang="en-NZ" b="1" dirty="0"/>
              <a:t>within scope</a:t>
            </a:r>
            <a:r>
              <a:rPr lang="en-NZ" dirty="0"/>
              <a:t>:</a:t>
            </a:r>
          </a:p>
          <a:p>
            <a:pPr lvl="1">
              <a:spcBef>
                <a:spcPts val="600"/>
              </a:spcBef>
              <a:spcAft>
                <a:spcPts val="600"/>
              </a:spcAft>
            </a:pPr>
            <a:r>
              <a:rPr lang="en-NZ" sz="2000" dirty="0"/>
              <a:t>All urban residential zones, incl. associated Qualifying Matters</a:t>
            </a:r>
          </a:p>
          <a:p>
            <a:pPr lvl="1">
              <a:spcBef>
                <a:spcPts val="600"/>
              </a:spcBef>
              <a:spcAft>
                <a:spcPts val="600"/>
              </a:spcAft>
            </a:pPr>
            <a:r>
              <a:rPr lang="en-NZ" sz="2000" dirty="0"/>
              <a:t>Commercial centres &amp; surrounds</a:t>
            </a:r>
          </a:p>
          <a:p>
            <a:pPr lvl="1">
              <a:spcBef>
                <a:spcPts val="600"/>
              </a:spcBef>
              <a:spcAft>
                <a:spcPts val="600"/>
              </a:spcAft>
            </a:pPr>
            <a:r>
              <a:rPr lang="en-NZ" sz="2000" dirty="0"/>
              <a:t>Other associated controls (subdivision, fencing, engineering, access, </a:t>
            </a:r>
            <a:r>
              <a:rPr lang="en-NZ" sz="2000" dirty="0" err="1"/>
              <a:t>etc</a:t>
            </a:r>
            <a:r>
              <a:rPr lang="en-NZ" sz="2000" dirty="0"/>
              <a:t>)</a:t>
            </a:r>
          </a:p>
          <a:p>
            <a:r>
              <a:rPr lang="en-NZ" dirty="0"/>
              <a:t>Areas </a:t>
            </a:r>
            <a:r>
              <a:rPr lang="en-NZ" b="1" dirty="0"/>
              <a:t>outside of scope</a:t>
            </a:r>
            <a:r>
              <a:rPr lang="en-NZ" dirty="0"/>
              <a:t>:</a:t>
            </a:r>
          </a:p>
          <a:p>
            <a:pPr lvl="1">
              <a:spcBef>
                <a:spcPts val="600"/>
              </a:spcBef>
              <a:spcAft>
                <a:spcPts val="600"/>
              </a:spcAft>
            </a:pPr>
            <a:r>
              <a:rPr lang="en-NZ" sz="2000" dirty="0"/>
              <a:t>Anything outside of urban environment </a:t>
            </a:r>
          </a:p>
          <a:p>
            <a:pPr lvl="1">
              <a:spcBef>
                <a:spcPts val="600"/>
              </a:spcBef>
              <a:spcAft>
                <a:spcPts val="600"/>
              </a:spcAft>
            </a:pPr>
            <a:r>
              <a:rPr lang="en-NZ" sz="2000" dirty="0"/>
              <a:t>New greenfield areas, incl. rural zones</a:t>
            </a:r>
          </a:p>
          <a:p>
            <a:pPr lvl="1">
              <a:spcBef>
                <a:spcPts val="600"/>
              </a:spcBef>
              <a:spcAft>
                <a:spcPts val="600"/>
              </a:spcAft>
            </a:pPr>
            <a:r>
              <a:rPr lang="en-NZ" sz="2000" dirty="0"/>
              <a:t>Non-residential activities </a:t>
            </a:r>
          </a:p>
        </p:txBody>
      </p:sp>
      <p:pic>
        <p:nvPicPr>
          <p:cNvPr id="7" name="Picture 6"/>
          <p:cNvPicPr>
            <a:picLocks noChangeAspect="1"/>
          </p:cNvPicPr>
          <p:nvPr/>
        </p:nvPicPr>
        <p:blipFill rotWithShape="1">
          <a:blip r:embed="rId2"/>
          <a:srcRect t="13018" r="6446" b="1722"/>
          <a:stretch/>
        </p:blipFill>
        <p:spPr>
          <a:xfrm>
            <a:off x="316871" y="1403098"/>
            <a:ext cx="6164856" cy="4462267"/>
          </a:xfrm>
          <a:prstGeom prst="rect">
            <a:avLst/>
          </a:prstGeom>
        </p:spPr>
      </p:pic>
    </p:spTree>
    <p:extLst>
      <p:ext uri="{BB962C8B-B14F-4D97-AF65-F5344CB8AC3E}">
        <p14:creationId xmlns:p14="http://schemas.microsoft.com/office/powerpoint/2010/main" val="4496008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dirty="0"/>
              <a:t>What we can influence</a:t>
            </a:r>
          </a:p>
        </p:txBody>
      </p:sp>
      <p:sp>
        <p:nvSpPr>
          <p:cNvPr id="3" name="Content Placeholder 2"/>
          <p:cNvSpPr>
            <a:spLocks noGrp="1"/>
          </p:cNvSpPr>
          <p:nvPr>
            <p:ph idx="1"/>
          </p:nvPr>
        </p:nvSpPr>
        <p:spPr>
          <a:xfrm>
            <a:off x="316871" y="1154097"/>
            <a:ext cx="6172706" cy="5129240"/>
          </a:xfrm>
        </p:spPr>
        <p:txBody>
          <a:bodyPr>
            <a:normAutofit/>
          </a:bodyPr>
          <a:lstStyle/>
          <a:p>
            <a:pPr marL="444500" lvl="1" indent="-355600">
              <a:spcAft>
                <a:spcPts val="500"/>
              </a:spcAft>
            </a:pPr>
            <a:r>
              <a:rPr lang="en-NZ" sz="2000" b="1" dirty="0"/>
              <a:t>Qualifying Matters </a:t>
            </a:r>
          </a:p>
          <a:p>
            <a:pPr marL="901700" lvl="2" indent="-355600">
              <a:spcAft>
                <a:spcPts val="500"/>
              </a:spcAft>
              <a:buFont typeface="Courier New" panose="02070309020205020404" pitchFamily="49" charset="0"/>
              <a:buChar char="o"/>
            </a:pPr>
            <a:r>
              <a:rPr lang="en-NZ" dirty="0"/>
              <a:t>Intensification may be reduced where a Qualifying Matter applies</a:t>
            </a:r>
          </a:p>
          <a:p>
            <a:pPr marL="901700" lvl="2" indent="-355600">
              <a:spcAft>
                <a:spcPts val="500"/>
              </a:spcAft>
              <a:buFont typeface="Courier New" panose="02070309020205020404" pitchFamily="49" charset="0"/>
              <a:buChar char="o"/>
            </a:pPr>
            <a:r>
              <a:rPr lang="en-NZ" dirty="0"/>
              <a:t>We are not able</a:t>
            </a:r>
            <a:r>
              <a:rPr lang="en-NZ" sz="2000" dirty="0"/>
              <a:t> to negate all intensification</a:t>
            </a:r>
          </a:p>
          <a:p>
            <a:pPr marL="901700" lvl="2" indent="-355600">
              <a:spcAft>
                <a:spcPts val="500"/>
              </a:spcAft>
              <a:buFont typeface="Courier New" panose="02070309020205020404" pitchFamily="49" charset="0"/>
              <a:buChar char="o"/>
            </a:pPr>
            <a:r>
              <a:rPr lang="en-NZ" sz="2000" dirty="0"/>
              <a:t>A high threshold for inclusion of a Qualifying Matter, with strong evidence required.   </a:t>
            </a:r>
          </a:p>
          <a:p>
            <a:r>
              <a:rPr lang="en-NZ" sz="2000" dirty="0"/>
              <a:t> Extent of the </a:t>
            </a:r>
            <a:r>
              <a:rPr lang="en-NZ" sz="2000" b="1" dirty="0"/>
              <a:t>walkable catchment </a:t>
            </a:r>
            <a:r>
              <a:rPr lang="en-NZ" sz="2000" dirty="0"/>
              <a:t>from the city centre and suburban centres</a:t>
            </a:r>
            <a:endParaRPr lang="en-NZ" sz="2000" b="1" dirty="0"/>
          </a:p>
          <a:p>
            <a:r>
              <a:rPr lang="en-NZ" sz="2000" dirty="0"/>
              <a:t>The </a:t>
            </a:r>
            <a:r>
              <a:rPr lang="en-NZ" sz="2000" b="1" dirty="0"/>
              <a:t>height limits</a:t>
            </a:r>
            <a:r>
              <a:rPr lang="en-NZ" sz="2000" dirty="0"/>
              <a:t> that are deemed to be ‘commensurate with the level of commercial activity and community services’</a:t>
            </a:r>
          </a:p>
          <a:p>
            <a:pPr marL="0" indent="0">
              <a:buNone/>
            </a:pPr>
            <a:r>
              <a:rPr lang="en-NZ" sz="2000" dirty="0"/>
              <a:t>Evidence base required to justify modifying any of the above</a:t>
            </a:r>
          </a:p>
          <a:p>
            <a:pPr marL="0" indent="0">
              <a:buNone/>
            </a:pPr>
            <a:endParaRPr lang="en-NZ" sz="2000" dirty="0"/>
          </a:p>
        </p:txBody>
      </p:sp>
      <p:pic>
        <p:nvPicPr>
          <p:cNvPr id="7" name="Picture 6"/>
          <p:cNvPicPr>
            <a:picLocks noChangeAspect="1"/>
          </p:cNvPicPr>
          <p:nvPr/>
        </p:nvPicPr>
        <p:blipFill>
          <a:blip r:embed="rId3"/>
          <a:stretch>
            <a:fillRect/>
          </a:stretch>
        </p:blipFill>
        <p:spPr>
          <a:xfrm>
            <a:off x="6927011" y="1161932"/>
            <a:ext cx="4908742" cy="5023641"/>
          </a:xfrm>
          <a:prstGeom prst="rect">
            <a:avLst/>
          </a:prstGeom>
        </p:spPr>
      </p:pic>
    </p:spTree>
    <p:extLst>
      <p:ext uri="{BB962C8B-B14F-4D97-AF65-F5344CB8AC3E}">
        <p14:creationId xmlns:p14="http://schemas.microsoft.com/office/powerpoint/2010/main" val="2343808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b="1" dirty="0"/>
              <a:t>Plan Change 14 Implements the MDRS</a:t>
            </a:r>
          </a:p>
        </p:txBody>
      </p:sp>
      <p:sp>
        <p:nvSpPr>
          <p:cNvPr id="3" name="Content Placeholder 2"/>
          <p:cNvSpPr>
            <a:spLocks noGrp="1"/>
          </p:cNvSpPr>
          <p:nvPr>
            <p:ph idx="1"/>
          </p:nvPr>
        </p:nvSpPr>
        <p:spPr/>
        <p:txBody>
          <a:bodyPr>
            <a:normAutofit/>
          </a:bodyPr>
          <a:lstStyle/>
          <a:p>
            <a:endParaRPr lang="en-NZ" dirty="0"/>
          </a:p>
          <a:p>
            <a:endParaRPr lang="en-NZ" dirty="0"/>
          </a:p>
        </p:txBody>
      </p:sp>
      <p:pic>
        <p:nvPicPr>
          <p:cNvPr id="5" name="Picture 4"/>
          <p:cNvPicPr>
            <a:picLocks noChangeAspect="1"/>
          </p:cNvPicPr>
          <p:nvPr/>
        </p:nvPicPr>
        <p:blipFill rotWithShape="1">
          <a:blip r:embed="rId2"/>
          <a:srcRect t="6208" b="15894"/>
          <a:stretch/>
        </p:blipFill>
        <p:spPr>
          <a:xfrm>
            <a:off x="6497053" y="3458086"/>
            <a:ext cx="5338700" cy="2862492"/>
          </a:xfrm>
          <a:prstGeom prst="rect">
            <a:avLst/>
          </a:prstGeom>
        </p:spPr>
      </p:pic>
      <p:pic>
        <p:nvPicPr>
          <p:cNvPr id="4" name="Picture 3"/>
          <p:cNvPicPr>
            <a:picLocks noChangeAspect="1"/>
          </p:cNvPicPr>
          <p:nvPr/>
        </p:nvPicPr>
        <p:blipFill>
          <a:blip r:embed="rId3"/>
          <a:stretch>
            <a:fillRect/>
          </a:stretch>
        </p:blipFill>
        <p:spPr>
          <a:xfrm>
            <a:off x="8412225" y="1023042"/>
            <a:ext cx="3423528" cy="2318624"/>
          </a:xfrm>
          <a:prstGeom prst="rect">
            <a:avLst/>
          </a:prstGeom>
        </p:spPr>
      </p:pic>
      <p:sp>
        <p:nvSpPr>
          <p:cNvPr id="6" name="Content Placeholder 2"/>
          <p:cNvSpPr txBox="1">
            <a:spLocks/>
          </p:cNvSpPr>
          <p:nvPr/>
        </p:nvSpPr>
        <p:spPr>
          <a:xfrm>
            <a:off x="469271" y="1282417"/>
            <a:ext cx="6685988" cy="45037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NZ" sz="2400" b="0" i="0" u="none" strike="noStrike" kern="1200" cap="none" spc="0" normalizeH="0" baseline="0" noProof="0" dirty="0">
                <a:ln>
                  <a:noFill/>
                </a:ln>
                <a:solidFill>
                  <a:srgbClr val="414042"/>
                </a:solidFill>
                <a:effectLst/>
                <a:uLnTx/>
                <a:uFillTx/>
                <a:latin typeface="Source Sans Pro"/>
                <a:ea typeface="+mn-ea"/>
                <a:cs typeface="+mn-cs"/>
              </a:rPr>
              <a:t>MDRS in all residential zones, for buildings up to 12m:</a:t>
            </a:r>
          </a:p>
          <a:p>
            <a:pPr marL="228600" marR="0" lvl="0" indent="-228600" algn="l" defTabSz="914400" rtl="0" eaLnBrk="1" fontAlgn="auto" latinLnBrk="0" hangingPunct="1">
              <a:lnSpc>
                <a:spcPct val="90000"/>
              </a:lnSpc>
              <a:spcBef>
                <a:spcPts val="1000"/>
              </a:spcBef>
              <a:spcAft>
                <a:spcPts val="600"/>
              </a:spcAft>
              <a:buClrTx/>
              <a:buSzTx/>
              <a:buFont typeface="Arial" panose="020B0604020202020204" pitchFamily="34" charset="0"/>
              <a:buChar char="•"/>
              <a:tabLst/>
              <a:defRPr/>
            </a:pPr>
            <a:r>
              <a:rPr kumimoji="0" lang="en-NZ" sz="2400" b="0" i="0" u="none" strike="noStrike" kern="1200" cap="none" spc="0" normalizeH="0" baseline="0" noProof="0" dirty="0">
                <a:ln>
                  <a:noFill/>
                </a:ln>
                <a:solidFill>
                  <a:srgbClr val="414042"/>
                </a:solidFill>
                <a:effectLst/>
                <a:uLnTx/>
                <a:uFillTx/>
                <a:latin typeface="Source Sans Pro"/>
                <a:ea typeface="+mn-ea"/>
                <a:cs typeface="+mn-cs"/>
              </a:rPr>
              <a:t>Recession Planes at 4m + 60 degrees</a:t>
            </a:r>
          </a:p>
          <a:p>
            <a:pPr marL="228600" marR="0" lvl="0" indent="-228600" algn="l" defTabSz="914400" rtl="0" eaLnBrk="1" fontAlgn="auto" latinLnBrk="0" hangingPunct="1">
              <a:lnSpc>
                <a:spcPct val="90000"/>
              </a:lnSpc>
              <a:spcBef>
                <a:spcPts val="1000"/>
              </a:spcBef>
              <a:spcAft>
                <a:spcPts val="600"/>
              </a:spcAft>
              <a:buClrTx/>
              <a:buSzTx/>
              <a:buFont typeface="Arial" panose="020B0604020202020204" pitchFamily="34" charset="0"/>
              <a:buChar char="•"/>
              <a:tabLst/>
              <a:defRPr/>
            </a:pPr>
            <a:r>
              <a:rPr kumimoji="0" lang="en-NZ" sz="2400" b="0" i="0" u="none" strike="noStrike" kern="1200" cap="none" spc="0" normalizeH="0" baseline="0" noProof="0" dirty="0">
                <a:ln>
                  <a:noFill/>
                </a:ln>
                <a:solidFill>
                  <a:srgbClr val="414042"/>
                </a:solidFill>
                <a:effectLst/>
                <a:uLnTx/>
                <a:uFillTx/>
                <a:latin typeface="Source Sans Pro"/>
                <a:ea typeface="+mn-ea"/>
                <a:cs typeface="+mn-cs"/>
              </a:rPr>
              <a:t>Min 1.5m setback (street) and 1m (otherwise)</a:t>
            </a:r>
          </a:p>
          <a:p>
            <a:pPr marL="228600" marR="0" lvl="0" indent="-228600" algn="l" defTabSz="914400" rtl="0" eaLnBrk="1" fontAlgn="auto" latinLnBrk="0" hangingPunct="1">
              <a:lnSpc>
                <a:spcPct val="90000"/>
              </a:lnSpc>
              <a:spcBef>
                <a:spcPts val="1000"/>
              </a:spcBef>
              <a:spcAft>
                <a:spcPts val="600"/>
              </a:spcAft>
              <a:buClrTx/>
              <a:buSzTx/>
              <a:buFont typeface="Arial" panose="020B0604020202020204" pitchFamily="34" charset="0"/>
              <a:buChar char="•"/>
              <a:tabLst/>
              <a:defRPr/>
            </a:pPr>
            <a:r>
              <a:rPr kumimoji="0" lang="en-NZ" sz="2400" b="0" i="0" u="none" strike="noStrike" kern="1200" cap="none" spc="0" normalizeH="0" baseline="0" noProof="0" dirty="0">
                <a:ln>
                  <a:noFill/>
                </a:ln>
                <a:solidFill>
                  <a:srgbClr val="414042"/>
                </a:solidFill>
                <a:effectLst/>
                <a:uLnTx/>
                <a:uFillTx/>
                <a:latin typeface="Source Sans Pro"/>
                <a:ea typeface="+mn-ea"/>
                <a:cs typeface="+mn-cs"/>
              </a:rPr>
              <a:t>Max 50% </a:t>
            </a:r>
            <a:r>
              <a:rPr lang="en-NZ" sz="2400" dirty="0">
                <a:solidFill>
                  <a:srgbClr val="414042"/>
                </a:solidFill>
                <a:latin typeface="Source Sans Pro"/>
              </a:rPr>
              <a:t>building coverage</a:t>
            </a:r>
            <a:endParaRPr kumimoji="0" lang="en-NZ" sz="2400" b="0" i="0" u="none" strike="noStrike" kern="1200" cap="none" spc="0" normalizeH="0" baseline="0" noProof="0" dirty="0">
              <a:ln>
                <a:noFill/>
              </a:ln>
              <a:solidFill>
                <a:srgbClr val="414042"/>
              </a:solidFill>
              <a:effectLst/>
              <a:uLnTx/>
              <a:uFillTx/>
              <a:latin typeface="Source Sans Pro"/>
              <a:ea typeface="+mn-ea"/>
              <a:cs typeface="+mn-cs"/>
            </a:endParaRPr>
          </a:p>
          <a:p>
            <a:pPr marL="228600" marR="0" lvl="0" indent="-228600" algn="l" defTabSz="914400" rtl="0" eaLnBrk="1" fontAlgn="auto" latinLnBrk="0" hangingPunct="1">
              <a:lnSpc>
                <a:spcPct val="90000"/>
              </a:lnSpc>
              <a:spcBef>
                <a:spcPts val="1000"/>
              </a:spcBef>
              <a:spcAft>
                <a:spcPts val="600"/>
              </a:spcAft>
              <a:buClrTx/>
              <a:buSzTx/>
              <a:buFont typeface="Arial" panose="020B0604020202020204" pitchFamily="34" charset="0"/>
              <a:buChar char="•"/>
              <a:tabLst/>
              <a:defRPr/>
            </a:pPr>
            <a:r>
              <a:rPr kumimoji="0" lang="en-NZ" sz="2400" b="0" i="0" u="none" strike="noStrike" kern="1200" cap="none" spc="0" normalizeH="0" baseline="0" noProof="0" dirty="0">
                <a:ln>
                  <a:noFill/>
                </a:ln>
                <a:solidFill>
                  <a:srgbClr val="414042"/>
                </a:solidFill>
                <a:effectLst/>
                <a:uLnTx/>
                <a:uFillTx/>
                <a:latin typeface="Source Sans Pro"/>
                <a:ea typeface="+mn-ea"/>
                <a:cs typeface="+mn-cs"/>
              </a:rPr>
              <a:t>Min 20m</a:t>
            </a:r>
            <a:r>
              <a:rPr kumimoji="0" lang="en-NZ" sz="2400" b="0" i="0" u="none" strike="noStrike" kern="1200" cap="none" spc="0" normalizeH="0" baseline="30000" noProof="0" dirty="0">
                <a:ln>
                  <a:noFill/>
                </a:ln>
                <a:solidFill>
                  <a:srgbClr val="414042"/>
                </a:solidFill>
                <a:effectLst/>
                <a:uLnTx/>
                <a:uFillTx/>
                <a:latin typeface="Source Sans Pro"/>
                <a:ea typeface="+mn-ea"/>
                <a:cs typeface="+mn-cs"/>
              </a:rPr>
              <a:t>2 </a:t>
            </a:r>
            <a:r>
              <a:rPr kumimoji="0" lang="en-NZ" sz="2400" b="0" i="0" u="none" strike="noStrike" kern="1200" cap="none" spc="0" normalizeH="0" baseline="0" noProof="0" dirty="0">
                <a:ln>
                  <a:noFill/>
                </a:ln>
                <a:solidFill>
                  <a:srgbClr val="414042"/>
                </a:solidFill>
                <a:effectLst/>
                <a:uLnTx/>
                <a:uFillTx/>
                <a:latin typeface="Source Sans Pro"/>
                <a:ea typeface="+mn-ea"/>
                <a:cs typeface="+mn-cs"/>
              </a:rPr>
              <a:t>outdoor living space</a:t>
            </a:r>
          </a:p>
          <a:p>
            <a:pPr marL="228600" marR="0" lvl="0" indent="-228600" algn="l" defTabSz="914400" rtl="0" eaLnBrk="1" fontAlgn="auto" latinLnBrk="0" hangingPunct="1">
              <a:lnSpc>
                <a:spcPct val="90000"/>
              </a:lnSpc>
              <a:spcBef>
                <a:spcPts val="1000"/>
              </a:spcBef>
              <a:spcAft>
                <a:spcPts val="600"/>
              </a:spcAft>
              <a:buClrTx/>
              <a:buSzTx/>
              <a:buFont typeface="Arial" panose="020B0604020202020204" pitchFamily="34" charset="0"/>
              <a:buChar char="•"/>
              <a:tabLst/>
              <a:defRPr/>
            </a:pPr>
            <a:r>
              <a:rPr lang="en-NZ" sz="2400" dirty="0">
                <a:solidFill>
                  <a:srgbClr val="414042"/>
                </a:solidFill>
                <a:latin typeface="Source Sans Pro"/>
              </a:rPr>
              <a:t>Min 20% glazing on the street facing façade</a:t>
            </a:r>
          </a:p>
          <a:p>
            <a:pPr marL="228600" marR="0" lvl="0" indent="-228600" algn="l" defTabSz="914400" rtl="0" eaLnBrk="1" fontAlgn="auto" latinLnBrk="0" hangingPunct="1">
              <a:lnSpc>
                <a:spcPct val="90000"/>
              </a:lnSpc>
              <a:spcBef>
                <a:spcPts val="1000"/>
              </a:spcBef>
              <a:spcAft>
                <a:spcPts val="600"/>
              </a:spcAft>
              <a:buClrTx/>
              <a:buSzTx/>
              <a:buFont typeface="Arial" panose="020B0604020202020204" pitchFamily="34" charset="0"/>
              <a:buChar char="•"/>
              <a:tabLst/>
              <a:defRPr/>
            </a:pPr>
            <a:r>
              <a:rPr lang="en-NZ" sz="2400" dirty="0">
                <a:solidFill>
                  <a:srgbClr val="414042"/>
                </a:solidFill>
                <a:latin typeface="Source Sans Pro"/>
              </a:rPr>
              <a:t>Min 20% landscaping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NZ" dirty="0">
              <a:solidFill>
                <a:srgbClr val="414042"/>
              </a:solidFill>
              <a:latin typeface="Source Sans Pro"/>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NZ" sz="2800" b="0" i="0" u="none" strike="noStrike" kern="1200" cap="none" spc="0" normalizeH="0" baseline="30000" noProof="0" dirty="0">
              <a:ln>
                <a:noFill/>
              </a:ln>
              <a:solidFill>
                <a:srgbClr val="414042"/>
              </a:solidFill>
              <a:effectLst/>
              <a:uLnTx/>
              <a:uFillTx/>
              <a:latin typeface="Source Sans Pro"/>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NZ" sz="2800" b="0" i="0" u="none" strike="noStrike" kern="1200" cap="none" spc="0" normalizeH="0" baseline="0" noProof="0" dirty="0">
              <a:ln>
                <a:noFill/>
              </a:ln>
              <a:solidFill>
                <a:srgbClr val="414042"/>
              </a:solidFill>
              <a:effectLst/>
              <a:uLnTx/>
              <a:uFillTx/>
              <a:latin typeface="Source Sans Pro"/>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NZ" sz="2800" b="0" i="0" u="none" strike="noStrike" kern="1200" cap="none" spc="0" normalizeH="0" baseline="0" noProof="0" dirty="0">
              <a:ln>
                <a:noFill/>
              </a:ln>
              <a:solidFill>
                <a:srgbClr val="414042"/>
              </a:solidFill>
              <a:effectLst/>
              <a:uLnTx/>
              <a:uFillTx/>
              <a:latin typeface="Source Sans Pro"/>
              <a:ea typeface="+mn-ea"/>
              <a:cs typeface="+mn-cs"/>
            </a:endParaRPr>
          </a:p>
        </p:txBody>
      </p:sp>
      <p:sp>
        <p:nvSpPr>
          <p:cNvPr id="7" name="TextBox 6"/>
          <p:cNvSpPr txBox="1"/>
          <p:nvPr/>
        </p:nvSpPr>
        <p:spPr>
          <a:xfrm>
            <a:off x="714028" y="5617551"/>
            <a:ext cx="5759441" cy="64633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NZ" sz="1800" b="1" i="0" u="none" strike="noStrike" kern="1200" cap="none" spc="0" normalizeH="0" baseline="0" noProof="0" dirty="0">
                <a:ln>
                  <a:noFill/>
                </a:ln>
                <a:solidFill>
                  <a:srgbClr val="414042"/>
                </a:solidFill>
                <a:effectLst/>
                <a:uLnTx/>
                <a:uFillTx/>
                <a:latin typeface="Source Sans Pro"/>
                <a:ea typeface="+mn-ea"/>
                <a:cs typeface="+mn-cs"/>
              </a:rPr>
              <a:t>Possible MDRS development form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NZ" sz="1800" b="1" i="0" u="none" strike="noStrike" kern="1200" cap="none" spc="0" normalizeH="0" baseline="0" noProof="0" dirty="0">
                <a:ln>
                  <a:noFill/>
                </a:ln>
                <a:solidFill>
                  <a:srgbClr val="414042"/>
                </a:solidFill>
                <a:effectLst/>
                <a:uLnTx/>
                <a:uFillTx/>
                <a:latin typeface="Source Sans Pro"/>
                <a:ea typeface="+mn-ea"/>
                <a:cs typeface="+mn-cs"/>
              </a:rPr>
              <a:t>(assumes 2 parent sites)</a:t>
            </a:r>
          </a:p>
        </p:txBody>
      </p:sp>
    </p:spTree>
    <p:extLst>
      <p:ext uri="{BB962C8B-B14F-4D97-AF65-F5344CB8AC3E}">
        <p14:creationId xmlns:p14="http://schemas.microsoft.com/office/powerpoint/2010/main" val="28146105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High Density Proposal</a:t>
            </a:r>
          </a:p>
        </p:txBody>
      </p:sp>
      <p:graphicFrame>
        <p:nvGraphicFramePr>
          <p:cNvPr id="7" name="Content Placeholder 6"/>
          <p:cNvGraphicFramePr>
            <a:graphicFrameLocks noGrp="1"/>
          </p:cNvGraphicFramePr>
          <p:nvPr>
            <p:ph sz="half" idx="2"/>
            <p:extLst>
              <p:ext uri="{D42A27DB-BD31-4B8C-83A1-F6EECF244321}">
                <p14:modId xmlns:p14="http://schemas.microsoft.com/office/powerpoint/2010/main" val="1152399951"/>
              </p:ext>
            </p:extLst>
          </p:nvPr>
        </p:nvGraphicFramePr>
        <p:xfrm>
          <a:off x="316871" y="3142202"/>
          <a:ext cx="11518884" cy="3016241"/>
        </p:xfrm>
        <a:graphic>
          <a:graphicData uri="http://schemas.openxmlformats.org/drawingml/2006/table">
            <a:tbl>
              <a:tblPr firstRow="1" bandRow="1">
                <a:tableStyleId>{00A15C55-8517-42AA-B614-E9B94910E393}</a:tableStyleId>
              </a:tblPr>
              <a:tblGrid>
                <a:gridCol w="3205975">
                  <a:extLst>
                    <a:ext uri="{9D8B030D-6E8A-4147-A177-3AD203B41FA5}">
                      <a16:colId xmlns:a16="http://schemas.microsoft.com/office/drawing/2014/main" val="3899938781"/>
                    </a:ext>
                  </a:extLst>
                </a:gridCol>
                <a:gridCol w="4697129">
                  <a:extLst>
                    <a:ext uri="{9D8B030D-6E8A-4147-A177-3AD203B41FA5}">
                      <a16:colId xmlns:a16="http://schemas.microsoft.com/office/drawing/2014/main" val="1259140886"/>
                    </a:ext>
                  </a:extLst>
                </a:gridCol>
                <a:gridCol w="1501541">
                  <a:extLst>
                    <a:ext uri="{9D8B030D-6E8A-4147-A177-3AD203B41FA5}">
                      <a16:colId xmlns:a16="http://schemas.microsoft.com/office/drawing/2014/main" val="621231589"/>
                    </a:ext>
                  </a:extLst>
                </a:gridCol>
                <a:gridCol w="2114239">
                  <a:extLst>
                    <a:ext uri="{9D8B030D-6E8A-4147-A177-3AD203B41FA5}">
                      <a16:colId xmlns:a16="http://schemas.microsoft.com/office/drawing/2014/main" val="1392521943"/>
                    </a:ext>
                  </a:extLst>
                </a:gridCol>
              </a:tblGrid>
              <a:tr h="454609">
                <a:tc>
                  <a:txBody>
                    <a:bodyPr/>
                    <a:lstStyle/>
                    <a:p>
                      <a:r>
                        <a:rPr lang="en-NZ" dirty="0"/>
                        <a:t>Centre</a:t>
                      </a:r>
                      <a:r>
                        <a:rPr lang="en-NZ" baseline="0" dirty="0"/>
                        <a:t> Type</a:t>
                      </a:r>
                      <a:endParaRPr lang="en-NZ" dirty="0"/>
                    </a:p>
                  </a:txBody>
                  <a:tcPr/>
                </a:tc>
                <a:tc>
                  <a:txBody>
                    <a:bodyPr/>
                    <a:lstStyle/>
                    <a:p>
                      <a:r>
                        <a:rPr lang="en-NZ" dirty="0"/>
                        <a:t>Location</a:t>
                      </a:r>
                    </a:p>
                  </a:txBody>
                  <a:tcPr/>
                </a:tc>
                <a:tc>
                  <a:txBody>
                    <a:bodyPr/>
                    <a:lstStyle/>
                    <a:p>
                      <a:r>
                        <a:rPr lang="en-NZ" dirty="0"/>
                        <a:t>Extent</a:t>
                      </a:r>
                    </a:p>
                  </a:txBody>
                  <a:tcPr/>
                </a:tc>
                <a:tc>
                  <a:txBody>
                    <a:bodyPr/>
                    <a:lstStyle/>
                    <a:p>
                      <a:r>
                        <a:rPr lang="en-NZ" dirty="0"/>
                        <a:t>Enabled</a:t>
                      </a:r>
                      <a:r>
                        <a:rPr lang="en-NZ" baseline="0" dirty="0"/>
                        <a:t> Height</a:t>
                      </a:r>
                      <a:endParaRPr lang="en-NZ" dirty="0"/>
                    </a:p>
                  </a:txBody>
                  <a:tcPr/>
                </a:tc>
                <a:extLst>
                  <a:ext uri="{0D108BD9-81ED-4DB2-BD59-A6C34878D82A}">
                    <a16:rowId xmlns:a16="http://schemas.microsoft.com/office/drawing/2014/main" val="2226257229"/>
                  </a:ext>
                </a:extLst>
              </a:tr>
              <a:tr h="690795">
                <a:tc>
                  <a:txBody>
                    <a:bodyPr/>
                    <a:lstStyle/>
                    <a:p>
                      <a:r>
                        <a:rPr lang="en-NZ" dirty="0"/>
                        <a:t>Neighbourhood Centre &amp;</a:t>
                      </a:r>
                      <a:endParaRPr lang="en-NZ"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NZ" dirty="0"/>
                        <a:t>‘Small’ Local Centres</a:t>
                      </a:r>
                      <a:endParaRPr lang="en-NZ" b="1" dirty="0"/>
                    </a:p>
                  </a:txBody>
                  <a:tcPr/>
                </a:tc>
                <a:tc>
                  <a:txBody>
                    <a:bodyPr/>
                    <a:lstStyle/>
                    <a:p>
                      <a:r>
                        <a:rPr lang="en-NZ" dirty="0"/>
                        <a:t>Addington; </a:t>
                      </a:r>
                      <a:r>
                        <a:rPr lang="en-NZ" dirty="0" err="1"/>
                        <a:t>Fendalton</a:t>
                      </a:r>
                      <a:r>
                        <a:rPr lang="en-NZ" dirty="0"/>
                        <a:t>;</a:t>
                      </a:r>
                      <a:r>
                        <a:rPr lang="en-NZ" baseline="0" dirty="0"/>
                        <a:t> </a:t>
                      </a:r>
                      <a:r>
                        <a:rPr lang="en-NZ" baseline="0" dirty="0" err="1"/>
                        <a:t>Edgeware</a:t>
                      </a:r>
                      <a:r>
                        <a:rPr lang="en-NZ" baseline="0" dirty="0"/>
                        <a:t>; Parklands; </a:t>
                      </a:r>
                      <a:r>
                        <a:rPr lang="en-NZ" baseline="0" dirty="0" err="1"/>
                        <a:t>Woolston</a:t>
                      </a:r>
                      <a:r>
                        <a:rPr lang="en-NZ" baseline="0" dirty="0"/>
                        <a:t>; St Martins, etc.</a:t>
                      </a:r>
                      <a:endParaRPr lang="en-NZ" dirty="0"/>
                    </a:p>
                  </a:txBody>
                  <a:tcPr/>
                </a:tc>
                <a:tc>
                  <a:txBody>
                    <a:bodyPr/>
                    <a:lstStyle/>
                    <a:p>
                      <a:r>
                        <a:rPr lang="en-NZ" dirty="0"/>
                        <a:t>Centre only</a:t>
                      </a:r>
                    </a:p>
                  </a:txBody>
                  <a:tcPr>
                    <a:solidFill>
                      <a:schemeClr val="accent3">
                        <a:lumMod val="20000"/>
                        <a:lumOff val="80000"/>
                      </a:schemeClr>
                    </a:solidFill>
                  </a:tcPr>
                </a:tc>
                <a:tc>
                  <a:txBody>
                    <a:bodyPr/>
                    <a:lstStyle/>
                    <a:p>
                      <a:r>
                        <a:rPr lang="en-NZ" dirty="0"/>
                        <a:t>MDRS</a:t>
                      </a:r>
                      <a:r>
                        <a:rPr lang="en-NZ" baseline="0" dirty="0"/>
                        <a:t> – 12m</a:t>
                      </a:r>
                      <a:endParaRPr lang="en-NZ" dirty="0"/>
                    </a:p>
                  </a:txBody>
                  <a:tcPr/>
                </a:tc>
                <a:extLst>
                  <a:ext uri="{0D108BD9-81ED-4DB2-BD59-A6C34878D82A}">
                    <a16:rowId xmlns:a16="http://schemas.microsoft.com/office/drawing/2014/main" val="3290638582"/>
                  </a:ext>
                </a:extLst>
              </a:tr>
              <a:tr h="5080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dirty="0"/>
                        <a:t>‘Medium</a:t>
                      </a:r>
                      <a:r>
                        <a:rPr lang="en-NZ" baseline="0" dirty="0"/>
                        <a:t>’ </a:t>
                      </a:r>
                      <a:r>
                        <a:rPr lang="en-NZ" dirty="0"/>
                        <a:t>Local Centre</a:t>
                      </a:r>
                      <a:endParaRPr lang="en-NZ"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dirty="0" err="1"/>
                        <a:t>Bishopdale</a:t>
                      </a:r>
                      <a:r>
                        <a:rPr lang="en-NZ" dirty="0"/>
                        <a:t>;</a:t>
                      </a:r>
                      <a:r>
                        <a:rPr lang="en-NZ" baseline="0" dirty="0"/>
                        <a:t> Barrington; </a:t>
                      </a:r>
                      <a:r>
                        <a:rPr lang="en-NZ" baseline="0" dirty="0" err="1"/>
                        <a:t>Prestons</a:t>
                      </a:r>
                      <a:r>
                        <a:rPr lang="en-NZ" baseline="0" dirty="0"/>
                        <a:t>; </a:t>
                      </a:r>
                      <a:r>
                        <a:rPr lang="en-NZ" dirty="0"/>
                        <a:t>Belfast*</a:t>
                      </a:r>
                    </a:p>
                  </a:txBody>
                  <a:tcPr/>
                </a:tc>
                <a:tc>
                  <a:txBody>
                    <a:bodyPr/>
                    <a:lstStyle/>
                    <a:p>
                      <a:r>
                        <a:rPr lang="en-NZ" dirty="0"/>
                        <a:t>200m</a:t>
                      </a:r>
                    </a:p>
                  </a:txBody>
                  <a:tcPr>
                    <a:solidFill>
                      <a:schemeClr val="accent3">
                        <a:lumMod val="40000"/>
                        <a:lumOff val="60000"/>
                      </a:schemeClr>
                    </a:solidFill>
                  </a:tcPr>
                </a:tc>
                <a:tc>
                  <a:txBody>
                    <a:bodyPr/>
                    <a:lstStyle/>
                    <a:p>
                      <a:r>
                        <a:rPr lang="en-NZ" dirty="0"/>
                        <a:t>14m – four storeys</a:t>
                      </a:r>
                    </a:p>
                  </a:txBody>
                  <a:tcPr/>
                </a:tc>
                <a:extLst>
                  <a:ext uri="{0D108BD9-81ED-4DB2-BD59-A6C34878D82A}">
                    <a16:rowId xmlns:a16="http://schemas.microsoft.com/office/drawing/2014/main" val="2304674975"/>
                  </a:ext>
                </a:extLst>
              </a:tr>
              <a:tr h="454609">
                <a:tc>
                  <a:txBody>
                    <a:bodyPr/>
                    <a:lstStyle/>
                    <a:p>
                      <a:r>
                        <a:rPr lang="en-NZ" dirty="0"/>
                        <a:t>‘Large’ Local Centre</a:t>
                      </a:r>
                      <a:endParaRPr lang="en-NZ" b="1" dirty="0"/>
                    </a:p>
                  </a:txBody>
                  <a:tcPr/>
                </a:tc>
                <a:tc>
                  <a:txBody>
                    <a:bodyPr/>
                    <a:lstStyle/>
                    <a:p>
                      <a:r>
                        <a:rPr lang="en-NZ" dirty="0"/>
                        <a:t>Merivale;</a:t>
                      </a:r>
                      <a:r>
                        <a:rPr lang="en-NZ" baseline="0" dirty="0"/>
                        <a:t> Sydenham; </a:t>
                      </a:r>
                      <a:r>
                        <a:rPr lang="en-NZ" dirty="0"/>
                        <a:t>Church Corner</a:t>
                      </a:r>
                    </a:p>
                  </a:txBody>
                  <a:tcPr/>
                </a:tc>
                <a:tc>
                  <a:txBody>
                    <a:bodyPr/>
                    <a:lstStyle/>
                    <a:p>
                      <a:r>
                        <a:rPr lang="en-NZ" dirty="0"/>
                        <a:t>400m</a:t>
                      </a:r>
                    </a:p>
                  </a:txBody>
                  <a:tcPr>
                    <a:solidFill>
                      <a:schemeClr val="accent5">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dirty="0"/>
                        <a:t>20m – six storeys</a:t>
                      </a:r>
                    </a:p>
                  </a:txBody>
                  <a:tcPr/>
                </a:tc>
                <a:extLst>
                  <a:ext uri="{0D108BD9-81ED-4DB2-BD59-A6C34878D82A}">
                    <a16:rowId xmlns:a16="http://schemas.microsoft.com/office/drawing/2014/main" val="1864351033"/>
                  </a:ext>
                </a:extLst>
              </a:tr>
              <a:tr h="454609">
                <a:tc>
                  <a:txBody>
                    <a:bodyPr/>
                    <a:lstStyle/>
                    <a:p>
                      <a:r>
                        <a:rPr lang="en-NZ" dirty="0"/>
                        <a:t>Town Centre</a:t>
                      </a:r>
                      <a:endParaRPr lang="en-NZ" b="1" dirty="0"/>
                    </a:p>
                  </a:txBody>
                  <a:tcPr/>
                </a:tc>
                <a:tc>
                  <a:txBody>
                    <a:bodyPr/>
                    <a:lstStyle/>
                    <a:p>
                      <a:r>
                        <a:rPr lang="en-NZ" baseline="0" dirty="0"/>
                        <a:t>Linwood; North </a:t>
                      </a:r>
                      <a:r>
                        <a:rPr lang="en-NZ" baseline="0" dirty="0" err="1"/>
                        <a:t>Halswell</a:t>
                      </a:r>
                      <a:r>
                        <a:rPr lang="en-NZ" baseline="0" dirty="0"/>
                        <a:t>; Shirley</a:t>
                      </a:r>
                      <a:endParaRPr lang="en-NZ" dirty="0"/>
                    </a:p>
                  </a:txBody>
                  <a:tcPr/>
                </a:tc>
                <a:tc>
                  <a:txBody>
                    <a:bodyPr/>
                    <a:lstStyle/>
                    <a:p>
                      <a:r>
                        <a:rPr lang="en-NZ" dirty="0"/>
                        <a:t>400m</a:t>
                      </a:r>
                    </a:p>
                  </a:txBody>
                  <a:tcPr>
                    <a:solidFill>
                      <a:schemeClr val="accent5">
                        <a:lumMod val="40000"/>
                        <a:lumOff val="60000"/>
                      </a:schemeClr>
                    </a:solidFill>
                  </a:tcPr>
                </a:tc>
                <a:tc>
                  <a:txBody>
                    <a:bodyPr/>
                    <a:lstStyle/>
                    <a:p>
                      <a:r>
                        <a:rPr lang="en-NZ" dirty="0"/>
                        <a:t>20m – six storeys</a:t>
                      </a:r>
                    </a:p>
                  </a:txBody>
                  <a:tcPr/>
                </a:tc>
                <a:extLst>
                  <a:ext uri="{0D108BD9-81ED-4DB2-BD59-A6C34878D82A}">
                    <a16:rowId xmlns:a16="http://schemas.microsoft.com/office/drawing/2014/main" val="2671899299"/>
                  </a:ext>
                </a:extLst>
              </a:tr>
              <a:tr h="453600">
                <a:tc>
                  <a:txBody>
                    <a:bodyPr/>
                    <a:lstStyle/>
                    <a:p>
                      <a:r>
                        <a:rPr lang="en-NZ" dirty="0"/>
                        <a:t>‘Large</a:t>
                      </a:r>
                      <a:r>
                        <a:rPr lang="en-NZ" baseline="0" dirty="0"/>
                        <a:t>’ Town Centre</a:t>
                      </a:r>
                      <a:endParaRPr lang="en-NZ" b="1" dirty="0"/>
                    </a:p>
                  </a:txBody>
                  <a:tcPr/>
                </a:tc>
                <a:tc>
                  <a:txBody>
                    <a:bodyPr/>
                    <a:lstStyle/>
                    <a:p>
                      <a:r>
                        <a:rPr lang="en-NZ" dirty="0" err="1"/>
                        <a:t>Riccarton</a:t>
                      </a:r>
                      <a:r>
                        <a:rPr lang="en-NZ" dirty="0"/>
                        <a:t>; Hornby; Papanui </a:t>
                      </a:r>
                    </a:p>
                  </a:txBody>
                  <a:tcPr anchor="ctr"/>
                </a:tc>
                <a:tc>
                  <a:txBody>
                    <a:bodyPr/>
                    <a:lstStyle/>
                    <a:p>
                      <a:r>
                        <a:rPr lang="en-NZ" dirty="0"/>
                        <a:t>600m</a:t>
                      </a:r>
                    </a:p>
                  </a:txBody>
                  <a:tcPr anchor="ctr">
                    <a:solidFill>
                      <a:schemeClr val="accent6">
                        <a:lumMod val="40000"/>
                        <a:lumOff val="60000"/>
                      </a:schemeClr>
                    </a:solidFill>
                  </a:tcPr>
                </a:tc>
                <a:tc>
                  <a:txBody>
                    <a:bodyPr/>
                    <a:lstStyle/>
                    <a:p>
                      <a:r>
                        <a:rPr lang="en-NZ" dirty="0"/>
                        <a:t>20m – six storeys</a:t>
                      </a:r>
                    </a:p>
                  </a:txBody>
                  <a:tcPr anchor="ctr"/>
                </a:tc>
                <a:extLst>
                  <a:ext uri="{0D108BD9-81ED-4DB2-BD59-A6C34878D82A}">
                    <a16:rowId xmlns:a16="http://schemas.microsoft.com/office/drawing/2014/main" val="2578886369"/>
                  </a:ext>
                </a:extLst>
              </a:tr>
            </a:tbl>
          </a:graphicData>
        </a:graphic>
      </p:graphicFrame>
      <p:sp>
        <p:nvSpPr>
          <p:cNvPr id="8" name="TextBox 7"/>
          <p:cNvSpPr txBox="1"/>
          <p:nvPr/>
        </p:nvSpPr>
        <p:spPr>
          <a:xfrm>
            <a:off x="316871" y="1190445"/>
            <a:ext cx="11449559" cy="1661993"/>
          </a:xfrm>
          <a:prstGeom prst="rect">
            <a:avLst/>
          </a:prstGeom>
          <a:noFill/>
        </p:spPr>
        <p:txBody>
          <a:bodyPr wrap="square" rtlCol="0">
            <a:spAutoFit/>
          </a:bodyPr>
          <a:lstStyle/>
          <a:p>
            <a:pPr marL="285750" indent="-285750">
              <a:spcBef>
                <a:spcPts val="600"/>
              </a:spcBef>
              <a:spcAft>
                <a:spcPts val="600"/>
              </a:spcAft>
              <a:buFont typeface="Arial" panose="020B0604020202020204" pitchFamily="34" charset="0"/>
              <a:buChar char="•"/>
            </a:pPr>
            <a:r>
              <a:rPr lang="en-NZ" dirty="0"/>
              <a:t>Directed by Policy 3 – minimum heights and commensurate response</a:t>
            </a:r>
          </a:p>
          <a:p>
            <a:pPr marL="285750" indent="-285750">
              <a:spcBef>
                <a:spcPts val="600"/>
              </a:spcBef>
              <a:spcAft>
                <a:spcPts val="600"/>
              </a:spcAft>
              <a:buFont typeface="Arial" panose="020B0604020202020204" pitchFamily="34" charset="0"/>
              <a:buChar char="•"/>
            </a:pPr>
            <a:r>
              <a:rPr lang="en-NZ" dirty="0"/>
              <a:t>Builds on hierarchy of centres</a:t>
            </a:r>
          </a:p>
          <a:p>
            <a:pPr marL="285750" indent="-285750">
              <a:spcBef>
                <a:spcPts val="600"/>
              </a:spcBef>
              <a:spcAft>
                <a:spcPts val="600"/>
              </a:spcAft>
              <a:buFont typeface="Arial" panose="020B0604020202020204" pitchFamily="34" charset="0"/>
              <a:buChar char="•"/>
            </a:pPr>
            <a:r>
              <a:rPr lang="en-NZ" dirty="0"/>
              <a:t>Enabled building heights must respond to the degree of facilities and services provided within centres</a:t>
            </a:r>
          </a:p>
          <a:p>
            <a:pPr marL="285750" indent="-285750">
              <a:spcBef>
                <a:spcPts val="600"/>
              </a:spcBef>
              <a:spcAft>
                <a:spcPts val="600"/>
              </a:spcAft>
              <a:buFont typeface="Arial" panose="020B0604020202020204" pitchFamily="34" charset="0"/>
              <a:buChar char="•"/>
            </a:pPr>
            <a:r>
              <a:rPr lang="en-NZ" dirty="0"/>
              <a:t>Consent required for any development &gt;14m in height, or &gt;3 units, with specific urban design considerations </a:t>
            </a:r>
          </a:p>
        </p:txBody>
      </p:sp>
    </p:spTree>
    <p:extLst>
      <p:ext uri="{BB962C8B-B14F-4D97-AF65-F5344CB8AC3E}">
        <p14:creationId xmlns:p14="http://schemas.microsoft.com/office/powerpoint/2010/main" val="41763733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b="1" dirty="0"/>
              <a:t>Currently proposed Qualifying Matters</a:t>
            </a:r>
          </a:p>
        </p:txBody>
      </p:sp>
      <p:sp>
        <p:nvSpPr>
          <p:cNvPr id="10" name="Text Box 7"/>
          <p:cNvSpPr txBox="1">
            <a:spLocks noChangeArrowheads="1"/>
          </p:cNvSpPr>
          <p:nvPr/>
        </p:nvSpPr>
        <p:spPr bwMode="auto">
          <a:xfrm>
            <a:off x="316871" y="1145427"/>
            <a:ext cx="4108480" cy="2865856"/>
          </a:xfrm>
          <a:prstGeom prst="rect">
            <a:avLst/>
          </a:prstGeom>
          <a:solidFill>
            <a:schemeClr val="bg1">
              <a:lumMod val="95000"/>
            </a:schemeClr>
          </a:solidFill>
          <a:ln w="9525">
            <a:solidFill>
              <a:srgbClr val="000000"/>
            </a:solidFill>
            <a:miter lim="800000"/>
            <a:headEnd/>
            <a:tailEnd/>
          </a:ln>
        </p:spPr>
        <p:txBody>
          <a:bodyPr rot="0" vert="horz" wrap="square" lIns="91440" tIns="45720" rIns="91440" bIns="45720" anchor="t" anchorCtr="0">
            <a:noAutofit/>
          </a:bodyPr>
          <a:lstStyle/>
          <a:p>
            <a:pPr>
              <a:lnSpc>
                <a:spcPct val="107000"/>
              </a:lnSpc>
              <a:spcAft>
                <a:spcPts val="800"/>
              </a:spcAft>
            </a:pPr>
            <a:r>
              <a:rPr lang="en-NZ" sz="1300" b="1" dirty="0">
                <a:effectLst/>
                <a:latin typeface="Source Sans Pro" panose="020B0503030403020204" pitchFamily="34" charset="0"/>
                <a:ea typeface="Calibri" panose="020F0502020204030204" pitchFamily="34" charset="0"/>
                <a:cs typeface="Times New Roman" panose="02020603050405020304" pitchFamily="18" charset="0"/>
              </a:rPr>
              <a:t>Infrastructure:</a:t>
            </a:r>
            <a:endParaRPr lang="en-NZ"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Bef>
                <a:spcPts val="600"/>
              </a:spcBef>
              <a:spcAft>
                <a:spcPts val="600"/>
              </a:spcAft>
              <a:buFont typeface="Symbol" panose="05050102010706020507" pitchFamily="18" charset="2"/>
              <a:buChar char=""/>
            </a:pPr>
            <a:r>
              <a:rPr lang="en-NZ" sz="1300" dirty="0">
                <a:effectLst/>
                <a:latin typeface="Source Sans Pro" panose="020B0503030403020204" pitchFamily="34" charset="0"/>
                <a:ea typeface="Calibri" panose="020F0502020204030204" pitchFamily="34" charset="0"/>
                <a:cs typeface="Times New Roman" panose="02020603050405020304" pitchFamily="18" charset="0"/>
              </a:rPr>
              <a:t>Airport noise contour</a:t>
            </a:r>
            <a:endParaRPr lang="en-NZ"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Bef>
                <a:spcPts val="600"/>
              </a:spcBef>
              <a:spcAft>
                <a:spcPts val="600"/>
              </a:spcAft>
              <a:buFont typeface="Symbol" panose="05050102010706020507" pitchFamily="18" charset="2"/>
              <a:buChar char=""/>
            </a:pPr>
            <a:r>
              <a:rPr lang="en-NZ" sz="1300" dirty="0">
                <a:effectLst/>
                <a:latin typeface="Source Sans Pro" panose="020B0503030403020204" pitchFamily="34" charset="0"/>
                <a:ea typeface="Calibri" panose="020F0502020204030204" pitchFamily="34" charset="0"/>
                <a:cs typeface="Times New Roman" panose="02020603050405020304" pitchFamily="18" charset="0"/>
              </a:rPr>
              <a:t>Electricity Transmission Corridors and Infrastructure</a:t>
            </a:r>
            <a:endParaRPr lang="en-NZ"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Bef>
                <a:spcPts val="600"/>
              </a:spcBef>
              <a:spcAft>
                <a:spcPts val="600"/>
              </a:spcAft>
              <a:buFont typeface="Symbol" panose="05050102010706020507" pitchFamily="18" charset="2"/>
              <a:buChar char=""/>
            </a:pPr>
            <a:r>
              <a:rPr lang="en-NZ" sz="1300" dirty="0">
                <a:effectLst/>
                <a:latin typeface="Source Sans Pro" panose="020B0503030403020204" pitchFamily="34" charset="0"/>
                <a:ea typeface="Calibri" panose="020F0502020204030204" pitchFamily="34" charset="0"/>
                <a:cs typeface="Times New Roman" panose="02020603050405020304" pitchFamily="18" charset="0"/>
              </a:rPr>
              <a:t>Radio Communication Pathway</a:t>
            </a:r>
            <a:endParaRPr lang="en-NZ"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Bef>
                <a:spcPts val="600"/>
              </a:spcBef>
              <a:spcAft>
                <a:spcPts val="600"/>
              </a:spcAft>
              <a:buFont typeface="Symbol" panose="05050102010706020507" pitchFamily="18" charset="2"/>
              <a:buChar char=""/>
            </a:pPr>
            <a:r>
              <a:rPr lang="en-NZ" sz="1300" dirty="0">
                <a:effectLst/>
                <a:latin typeface="Source Sans Pro" panose="020B0503030403020204" pitchFamily="34" charset="0"/>
                <a:ea typeface="Calibri" panose="020F0502020204030204" pitchFamily="34" charset="0"/>
                <a:cs typeface="Times New Roman" panose="02020603050405020304" pitchFamily="18" charset="0"/>
              </a:rPr>
              <a:t>Railway Building Setback</a:t>
            </a:r>
            <a:endParaRPr lang="en-NZ"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Bef>
                <a:spcPts val="600"/>
              </a:spcBef>
              <a:spcAft>
                <a:spcPts val="600"/>
              </a:spcAft>
              <a:buFont typeface="Symbol" panose="05050102010706020507" pitchFamily="18" charset="2"/>
              <a:buChar char=""/>
            </a:pPr>
            <a:r>
              <a:rPr lang="en-NZ" sz="1300" dirty="0">
                <a:effectLst/>
                <a:latin typeface="Source Sans Pro" panose="020B0503030403020204" pitchFamily="34" charset="0"/>
                <a:ea typeface="Calibri" panose="020F0502020204030204" pitchFamily="34" charset="0"/>
                <a:cs typeface="Times New Roman" panose="02020603050405020304" pitchFamily="18" charset="0"/>
              </a:rPr>
              <a:t>Vacuum sewer constraints areas</a:t>
            </a:r>
            <a:endParaRPr lang="en-NZ"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Bef>
                <a:spcPts val="600"/>
              </a:spcBef>
              <a:spcAft>
                <a:spcPts val="600"/>
              </a:spcAft>
              <a:buFont typeface="Symbol" panose="05050102010706020507" pitchFamily="18" charset="2"/>
              <a:buChar char=""/>
            </a:pPr>
            <a:r>
              <a:rPr lang="en-NZ" sz="1300" dirty="0" err="1">
                <a:effectLst/>
                <a:latin typeface="Source Sans Pro" panose="020B0503030403020204" pitchFamily="34" charset="0"/>
                <a:ea typeface="Calibri" panose="020F0502020204030204" pitchFamily="34" charset="0"/>
                <a:cs typeface="Times New Roman" panose="02020603050405020304" pitchFamily="18" charset="0"/>
              </a:rPr>
              <a:t>Lyttelton</a:t>
            </a:r>
            <a:r>
              <a:rPr lang="en-NZ" sz="1300" dirty="0">
                <a:effectLst/>
                <a:latin typeface="Source Sans Pro" panose="020B0503030403020204" pitchFamily="34" charset="0"/>
                <a:ea typeface="Calibri" panose="020F0502020204030204" pitchFamily="34" charset="0"/>
                <a:cs typeface="Times New Roman" panose="02020603050405020304" pitchFamily="18" charset="0"/>
              </a:rPr>
              <a:t> Port influence area</a:t>
            </a:r>
            <a:endParaRPr lang="en-NZ"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 Box 5"/>
          <p:cNvSpPr txBox="1">
            <a:spLocks noChangeArrowheads="1"/>
          </p:cNvSpPr>
          <p:nvPr/>
        </p:nvSpPr>
        <p:spPr bwMode="auto">
          <a:xfrm>
            <a:off x="4691958" y="1145427"/>
            <a:ext cx="3710170" cy="2865856"/>
          </a:xfrm>
          <a:prstGeom prst="rect">
            <a:avLst/>
          </a:prstGeom>
          <a:solidFill>
            <a:schemeClr val="accent2">
              <a:lumMod val="20000"/>
              <a:lumOff val="80000"/>
            </a:schemeClr>
          </a:solidFill>
          <a:ln w="9525">
            <a:solidFill>
              <a:srgbClr val="000000"/>
            </a:solidFill>
            <a:miter lim="800000"/>
            <a:headEnd/>
            <a:tailEnd/>
          </a:ln>
        </p:spPr>
        <p:txBody>
          <a:bodyPr rot="0" vert="horz" wrap="square" lIns="91440" tIns="45720" rIns="91440" bIns="45720" anchor="t" anchorCtr="0">
            <a:noAutofit/>
          </a:bodyPr>
          <a:lstStyle/>
          <a:p>
            <a:pPr>
              <a:lnSpc>
                <a:spcPct val="150000"/>
              </a:lnSpc>
              <a:spcAft>
                <a:spcPts val="800"/>
              </a:spcAft>
            </a:pPr>
            <a:r>
              <a:rPr lang="en-NZ" sz="1300" b="1" dirty="0">
                <a:effectLst/>
                <a:latin typeface="Source Sans Pro" panose="020B0503030403020204" pitchFamily="34" charset="0"/>
                <a:ea typeface="Calibri" panose="020F0502020204030204" pitchFamily="34" charset="0"/>
                <a:cs typeface="Times New Roman" panose="02020603050405020304" pitchFamily="18" charset="0"/>
              </a:rPr>
              <a:t>Natural environment &amp; features:</a:t>
            </a:r>
            <a:endParaRPr lang="en-NZ"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Bef>
                <a:spcPts val="600"/>
              </a:spcBef>
              <a:spcAft>
                <a:spcPts val="800"/>
              </a:spcAft>
              <a:buFont typeface="Symbol" panose="05050102010706020507" pitchFamily="18" charset="2"/>
              <a:buChar char=""/>
            </a:pPr>
            <a:r>
              <a:rPr lang="en-NZ" sz="1300" dirty="0">
                <a:effectLst/>
                <a:latin typeface="Source Sans Pro" panose="020B0503030403020204" pitchFamily="34" charset="0"/>
                <a:ea typeface="Calibri" panose="020F0502020204030204" pitchFamily="34" charset="0"/>
                <a:cs typeface="Times New Roman" panose="02020603050405020304" pitchFamily="18" charset="0"/>
              </a:rPr>
              <a:t>Outstanding Nature Features and Landscapes</a:t>
            </a:r>
            <a:endParaRPr lang="en-NZ"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Bef>
                <a:spcPts val="600"/>
              </a:spcBef>
              <a:spcAft>
                <a:spcPts val="800"/>
              </a:spcAft>
              <a:buFont typeface="Symbol" panose="05050102010706020507" pitchFamily="18" charset="2"/>
              <a:buChar char=""/>
            </a:pPr>
            <a:r>
              <a:rPr lang="en-NZ" sz="1300" dirty="0">
                <a:effectLst/>
                <a:latin typeface="Source Sans Pro" panose="020B0503030403020204" pitchFamily="34" charset="0"/>
                <a:ea typeface="Calibri" panose="020F0502020204030204" pitchFamily="34" charset="0"/>
                <a:cs typeface="Times New Roman" panose="02020603050405020304" pitchFamily="18" charset="0"/>
              </a:rPr>
              <a:t>Significant and other tree setbacks </a:t>
            </a:r>
            <a:endParaRPr lang="en-NZ"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Bef>
                <a:spcPts val="600"/>
              </a:spcBef>
              <a:spcAft>
                <a:spcPts val="800"/>
              </a:spcAft>
              <a:buFont typeface="Symbol" panose="05050102010706020507" pitchFamily="18" charset="2"/>
              <a:buChar char=""/>
            </a:pPr>
            <a:r>
              <a:rPr lang="en-NZ" sz="1300" dirty="0">
                <a:effectLst/>
                <a:latin typeface="Source Sans Pro" panose="020B0503030403020204" pitchFamily="34" charset="0"/>
                <a:ea typeface="Calibri" panose="020F0502020204030204" pitchFamily="34" charset="0"/>
                <a:cs typeface="Times New Roman" panose="02020603050405020304" pitchFamily="18" charset="0"/>
              </a:rPr>
              <a:t>Sites of Ecological Significance </a:t>
            </a:r>
            <a:endParaRPr lang="en-NZ"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Bef>
                <a:spcPts val="600"/>
              </a:spcBef>
              <a:spcAft>
                <a:spcPts val="800"/>
              </a:spcAft>
              <a:buFont typeface="Symbol" panose="05050102010706020507" pitchFamily="18" charset="2"/>
              <a:buChar char=""/>
            </a:pPr>
            <a:r>
              <a:rPr lang="en-NZ" sz="1300" dirty="0">
                <a:effectLst/>
                <a:latin typeface="Source Sans Pro" panose="020B0503030403020204" pitchFamily="34" charset="0"/>
                <a:ea typeface="Calibri" panose="020F0502020204030204" pitchFamily="34" charset="0"/>
                <a:cs typeface="Times New Roman" panose="02020603050405020304" pitchFamily="18" charset="0"/>
              </a:rPr>
              <a:t>Styx River Setback (</a:t>
            </a:r>
            <a:r>
              <a:rPr lang="en-NZ" sz="1300" dirty="0">
                <a:effectLst/>
                <a:latin typeface="Source Sans Pro" panose="020B0503030403020204" pitchFamily="34" charset="0"/>
                <a:ea typeface="Calibri" panose="020F0502020204030204" pitchFamily="34" charset="0"/>
                <a:cs typeface="Calibri" panose="020F0502020204030204" pitchFamily="34" charset="0"/>
              </a:rPr>
              <a:t>Belfast/Northwood Commercial Centre area)</a:t>
            </a:r>
            <a:endParaRPr lang="en-NZ"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Bef>
                <a:spcPts val="600"/>
              </a:spcBef>
              <a:spcAft>
                <a:spcPts val="800"/>
              </a:spcAft>
              <a:buFont typeface="Symbol" panose="05050102010706020507" pitchFamily="18" charset="2"/>
              <a:buChar char=""/>
            </a:pPr>
            <a:r>
              <a:rPr lang="en-NZ" sz="1300" dirty="0">
                <a:effectLst/>
                <a:latin typeface="Source Sans Pro" panose="020B0503030403020204" pitchFamily="34" charset="0"/>
                <a:ea typeface="Calibri" panose="020F0502020204030204" pitchFamily="34" charset="0"/>
                <a:cs typeface="Times New Roman" panose="02020603050405020304" pitchFamily="18" charset="0"/>
              </a:rPr>
              <a:t>Waterbody setbacks</a:t>
            </a:r>
            <a:endParaRPr lang="en-NZ"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 Box 3"/>
          <p:cNvSpPr txBox="1">
            <a:spLocks noChangeArrowheads="1"/>
          </p:cNvSpPr>
          <p:nvPr/>
        </p:nvSpPr>
        <p:spPr bwMode="auto">
          <a:xfrm>
            <a:off x="316871" y="4135283"/>
            <a:ext cx="3227741" cy="2054614"/>
          </a:xfrm>
          <a:prstGeom prst="rect">
            <a:avLst/>
          </a:prstGeom>
          <a:solidFill>
            <a:schemeClr val="accent5">
              <a:lumMod val="20000"/>
              <a:lumOff val="80000"/>
            </a:schemeClr>
          </a:solidFill>
          <a:ln w="9525">
            <a:solidFill>
              <a:srgbClr val="000000"/>
            </a:solidFill>
            <a:miter lim="800000"/>
            <a:headEnd/>
            <a:tailEnd/>
          </a:ln>
        </p:spPr>
        <p:txBody>
          <a:bodyPr rot="0" vert="horz" wrap="square" lIns="91440" tIns="45720" rIns="91440" bIns="45720" anchor="t" anchorCtr="0">
            <a:noAutofit/>
          </a:bodyPr>
          <a:lstStyle/>
          <a:p>
            <a:pPr>
              <a:lnSpc>
                <a:spcPct val="115000"/>
              </a:lnSpc>
              <a:spcBef>
                <a:spcPts val="800"/>
              </a:spcBef>
              <a:spcAft>
                <a:spcPts val="800"/>
              </a:spcAft>
            </a:pPr>
            <a:r>
              <a:rPr lang="en-NZ" sz="1300" b="1" dirty="0">
                <a:effectLst/>
                <a:latin typeface="Source Sans Pro" panose="020B0503030403020204" pitchFamily="34" charset="0"/>
                <a:ea typeface="Calibri" panose="020F0502020204030204" pitchFamily="34" charset="0"/>
                <a:cs typeface="Times New Roman" panose="02020603050405020304" pitchFamily="18" charset="0"/>
              </a:rPr>
              <a:t>Built form:</a:t>
            </a:r>
            <a:endParaRPr lang="en-NZ"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Bef>
                <a:spcPts val="600"/>
              </a:spcBef>
              <a:spcAft>
                <a:spcPts val="600"/>
              </a:spcAft>
              <a:buFont typeface="Symbol" panose="05050102010706020507" pitchFamily="18" charset="2"/>
              <a:buChar char=""/>
            </a:pPr>
            <a:r>
              <a:rPr lang="en-NZ" sz="1300" dirty="0">
                <a:effectLst/>
                <a:latin typeface="Source Sans Pro" panose="020B0503030403020204" pitchFamily="34" charset="0"/>
                <a:ea typeface="Calibri" panose="020F0502020204030204" pitchFamily="34" charset="0"/>
                <a:cs typeface="Times New Roman" panose="02020603050405020304" pitchFamily="18" charset="0"/>
              </a:rPr>
              <a:t>Victoria street commercial building height restriction</a:t>
            </a:r>
            <a:endParaRPr lang="en-NZ"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Bef>
                <a:spcPts val="600"/>
              </a:spcBef>
              <a:spcAft>
                <a:spcPts val="600"/>
              </a:spcAft>
              <a:buFont typeface="Symbol" panose="05050102010706020507" pitchFamily="18" charset="2"/>
              <a:buChar char=""/>
            </a:pPr>
            <a:r>
              <a:rPr lang="en-NZ" sz="1300" dirty="0" err="1">
                <a:effectLst/>
                <a:latin typeface="Source Sans Pro" panose="020B0503030403020204" pitchFamily="34" charset="0"/>
                <a:ea typeface="Calibri" panose="020F0502020204030204" pitchFamily="34" charset="0"/>
                <a:cs typeface="Times New Roman" panose="02020603050405020304" pitchFamily="18" charset="0"/>
              </a:rPr>
              <a:t>Lyttelton</a:t>
            </a:r>
            <a:r>
              <a:rPr lang="en-NZ" sz="1300" dirty="0">
                <a:effectLst/>
                <a:latin typeface="Source Sans Pro" panose="020B0503030403020204" pitchFamily="34" charset="0"/>
                <a:ea typeface="Calibri" panose="020F0502020204030204" pitchFamily="34" charset="0"/>
                <a:cs typeface="Times New Roman" panose="02020603050405020304" pitchFamily="18" charset="0"/>
              </a:rPr>
              <a:t> commercial building height restriction</a:t>
            </a:r>
            <a:endParaRPr lang="en-NZ"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Bef>
                <a:spcPts val="600"/>
              </a:spcBef>
              <a:spcAft>
                <a:spcPts val="600"/>
              </a:spcAft>
              <a:buFont typeface="Symbol" panose="05050102010706020507" pitchFamily="18" charset="2"/>
              <a:buChar char=""/>
            </a:pPr>
            <a:r>
              <a:rPr lang="en-NZ" sz="1300" dirty="0">
                <a:effectLst/>
                <a:latin typeface="Source Sans Pro" panose="020B0503030403020204" pitchFamily="34" charset="0"/>
                <a:ea typeface="Calibri" panose="020F0502020204030204" pitchFamily="34" charset="0"/>
                <a:cs typeface="Times New Roman" panose="02020603050405020304" pitchFamily="18" charset="0"/>
              </a:rPr>
              <a:t>Residential Character Areas</a:t>
            </a:r>
            <a:endParaRPr lang="en-NZ"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Text Box 4"/>
          <p:cNvSpPr txBox="1">
            <a:spLocks noChangeArrowheads="1"/>
          </p:cNvSpPr>
          <p:nvPr/>
        </p:nvSpPr>
        <p:spPr bwMode="auto">
          <a:xfrm>
            <a:off x="8668735" y="1145427"/>
            <a:ext cx="3167018" cy="2865856"/>
          </a:xfrm>
          <a:prstGeom prst="rect">
            <a:avLst/>
          </a:prstGeom>
          <a:solidFill>
            <a:schemeClr val="accent6">
              <a:lumMod val="20000"/>
              <a:lumOff val="80000"/>
            </a:schemeClr>
          </a:solidFill>
          <a:ln w="9525">
            <a:solidFill>
              <a:srgbClr val="000000"/>
            </a:solidFill>
            <a:miter lim="800000"/>
            <a:headEnd/>
            <a:tailEnd/>
          </a:ln>
        </p:spPr>
        <p:txBody>
          <a:bodyPr rot="0" vert="horz" wrap="square" lIns="91440" tIns="45720" rIns="91440" bIns="45720" anchor="t" anchorCtr="0">
            <a:noAutofit/>
          </a:bodyPr>
          <a:lstStyle/>
          <a:p>
            <a:pPr>
              <a:lnSpc>
                <a:spcPct val="115000"/>
              </a:lnSpc>
              <a:spcBef>
                <a:spcPts val="800"/>
              </a:spcBef>
              <a:spcAft>
                <a:spcPts val="800"/>
              </a:spcAft>
            </a:pPr>
            <a:r>
              <a:rPr lang="en-NZ" sz="1300" b="1" dirty="0">
                <a:effectLst/>
                <a:latin typeface="Source Sans Pro" panose="020B0503030403020204" pitchFamily="34" charset="0"/>
                <a:ea typeface="Calibri" panose="020F0502020204030204" pitchFamily="34" charset="0"/>
                <a:cs typeface="Times New Roman" panose="02020603050405020304" pitchFamily="18" charset="0"/>
              </a:rPr>
              <a:t>Natural hazards:</a:t>
            </a:r>
            <a:endParaRPr lang="en-NZ"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Bef>
                <a:spcPts val="600"/>
              </a:spcBef>
              <a:spcAft>
                <a:spcPts val="600"/>
              </a:spcAft>
              <a:buFont typeface="Symbol" panose="05050102010706020507" pitchFamily="18" charset="2"/>
              <a:buChar char=""/>
            </a:pPr>
            <a:r>
              <a:rPr lang="en-NZ" sz="1300" dirty="0">
                <a:effectLst/>
                <a:latin typeface="Source Sans Pro" panose="020B0503030403020204" pitchFamily="34" charset="0"/>
                <a:ea typeface="Calibri" panose="020F0502020204030204" pitchFamily="34" charset="0"/>
                <a:cs typeface="Times New Roman" panose="02020603050405020304" pitchFamily="18" charset="0"/>
              </a:rPr>
              <a:t>Coastal inundation hazard areas</a:t>
            </a:r>
            <a:endParaRPr lang="en-NZ"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Bef>
                <a:spcPts val="600"/>
              </a:spcBef>
              <a:spcAft>
                <a:spcPts val="600"/>
              </a:spcAft>
              <a:buFont typeface="Symbol" panose="05050102010706020507" pitchFamily="18" charset="2"/>
              <a:buChar char=""/>
            </a:pPr>
            <a:r>
              <a:rPr lang="en-NZ" sz="1300" dirty="0">
                <a:effectLst/>
                <a:latin typeface="Source Sans Pro" panose="020B0503030403020204" pitchFamily="34" charset="0"/>
                <a:ea typeface="Calibri" panose="020F0502020204030204" pitchFamily="34" charset="0"/>
                <a:cs typeface="Times New Roman" panose="02020603050405020304" pitchFamily="18" charset="0"/>
              </a:rPr>
              <a:t>Coastal erosion hazard</a:t>
            </a:r>
            <a:endParaRPr lang="en-NZ"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Bef>
                <a:spcPts val="600"/>
              </a:spcBef>
              <a:spcAft>
                <a:spcPts val="600"/>
              </a:spcAft>
              <a:buFont typeface="Symbol" panose="05050102010706020507" pitchFamily="18" charset="2"/>
              <a:buChar char=""/>
            </a:pPr>
            <a:r>
              <a:rPr lang="en-NZ" sz="1300" dirty="0">
                <a:effectLst/>
                <a:latin typeface="Source Sans Pro" panose="020B0503030403020204" pitchFamily="34" charset="0"/>
                <a:ea typeface="Calibri" panose="020F0502020204030204" pitchFamily="34" charset="0"/>
                <a:cs typeface="Times New Roman" panose="02020603050405020304" pitchFamily="18" charset="0"/>
              </a:rPr>
              <a:t>Flood Ponding Management Areas</a:t>
            </a:r>
            <a:endParaRPr lang="en-NZ"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Bef>
                <a:spcPts val="600"/>
              </a:spcBef>
              <a:spcAft>
                <a:spcPts val="600"/>
              </a:spcAft>
              <a:buFont typeface="Symbol" panose="05050102010706020507" pitchFamily="18" charset="2"/>
              <a:buChar char=""/>
            </a:pPr>
            <a:r>
              <a:rPr lang="en-NZ" sz="1300" dirty="0">
                <a:effectLst/>
                <a:latin typeface="Source Sans Pro" panose="020B0503030403020204" pitchFamily="34" charset="0"/>
                <a:ea typeface="Calibri" panose="020F0502020204030204" pitchFamily="34" charset="0"/>
                <a:cs typeface="Times New Roman" panose="02020603050405020304" pitchFamily="18" charset="0"/>
              </a:rPr>
              <a:t>High Flood Hazard Management Area</a:t>
            </a:r>
            <a:endParaRPr lang="en-NZ"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Bef>
                <a:spcPts val="600"/>
              </a:spcBef>
              <a:spcAft>
                <a:spcPts val="600"/>
              </a:spcAft>
              <a:buFont typeface="Symbol" panose="05050102010706020507" pitchFamily="18" charset="2"/>
              <a:buChar char=""/>
            </a:pPr>
            <a:r>
              <a:rPr lang="en-NZ" sz="1300" dirty="0">
                <a:effectLst/>
                <a:latin typeface="Source Sans Pro" panose="020B0503030403020204" pitchFamily="34" charset="0"/>
                <a:ea typeface="Calibri" panose="020F0502020204030204" pitchFamily="34" charset="0"/>
                <a:cs typeface="Times New Roman" panose="02020603050405020304" pitchFamily="18" charset="0"/>
              </a:rPr>
              <a:t>High slope instability hazards</a:t>
            </a:r>
            <a:endParaRPr lang="en-NZ"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Text Box 2"/>
          <p:cNvSpPr txBox="1">
            <a:spLocks noChangeArrowheads="1"/>
          </p:cNvSpPr>
          <p:nvPr/>
        </p:nvSpPr>
        <p:spPr bwMode="auto">
          <a:xfrm>
            <a:off x="3674853" y="4133667"/>
            <a:ext cx="8160900" cy="2056229"/>
          </a:xfrm>
          <a:prstGeom prst="rect">
            <a:avLst/>
          </a:prstGeom>
          <a:solidFill>
            <a:schemeClr val="accent3">
              <a:lumMod val="20000"/>
              <a:lumOff val="80000"/>
            </a:schemeClr>
          </a:solidFill>
          <a:ln w="9525">
            <a:solidFill>
              <a:srgbClr val="000000"/>
            </a:solidFill>
            <a:miter lim="800000"/>
            <a:headEnd/>
            <a:tailEnd/>
          </a:ln>
        </p:spPr>
        <p:txBody>
          <a:bodyPr rot="0" vert="horz" wrap="square" lIns="91440" tIns="45720" rIns="91440" bIns="45720" numCol="2" anchor="t" anchorCtr="0">
            <a:noAutofit/>
          </a:bodyPr>
          <a:lstStyle/>
          <a:p>
            <a:pPr>
              <a:lnSpc>
                <a:spcPct val="107000"/>
              </a:lnSpc>
              <a:spcBef>
                <a:spcPts val="800"/>
              </a:spcBef>
              <a:spcAft>
                <a:spcPts val="800"/>
              </a:spcAft>
            </a:pPr>
            <a:r>
              <a:rPr lang="en-NZ" sz="1300" b="1" dirty="0">
                <a:effectLst/>
                <a:latin typeface="Source Sans Pro" panose="020B0503030403020204" pitchFamily="34" charset="0"/>
                <a:ea typeface="Calibri" panose="020F0502020204030204" pitchFamily="34" charset="0"/>
                <a:cs typeface="Times New Roman" panose="02020603050405020304" pitchFamily="18" charset="0"/>
              </a:rPr>
              <a:t>Heritage &amp; Culture:</a:t>
            </a:r>
            <a:endParaRPr lang="en-NZ"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Bef>
                <a:spcPts val="800"/>
              </a:spcBef>
              <a:spcAft>
                <a:spcPts val="800"/>
              </a:spcAft>
              <a:buFont typeface="Symbol" panose="05050102010706020507" pitchFamily="18" charset="2"/>
              <a:buChar char=""/>
            </a:pPr>
            <a:r>
              <a:rPr lang="en-NZ" sz="1300" dirty="0">
                <a:effectLst/>
                <a:latin typeface="Source Sans Pro" panose="020B0503030403020204" pitchFamily="34" charset="0"/>
                <a:ea typeface="Calibri" panose="020F0502020204030204" pitchFamily="34" charset="0"/>
                <a:cs typeface="Times New Roman" panose="02020603050405020304" pitchFamily="18" charset="0"/>
              </a:rPr>
              <a:t>Arts Centre building heights</a:t>
            </a:r>
            <a:endParaRPr lang="en-NZ"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Bef>
                <a:spcPts val="800"/>
              </a:spcBef>
              <a:spcAft>
                <a:spcPts val="800"/>
              </a:spcAft>
              <a:buFont typeface="Symbol" panose="05050102010706020507" pitchFamily="18" charset="2"/>
              <a:buChar char=""/>
            </a:pPr>
            <a:r>
              <a:rPr lang="en-NZ" sz="1300" dirty="0">
                <a:effectLst/>
                <a:latin typeface="Source Sans Pro" panose="020B0503030403020204" pitchFamily="34" charset="0"/>
                <a:ea typeface="Calibri" panose="020F0502020204030204" pitchFamily="34" charset="0"/>
                <a:cs typeface="Times New Roman" panose="02020603050405020304" pitchFamily="18" charset="0"/>
              </a:rPr>
              <a:t>Cathedral Square</a:t>
            </a:r>
            <a:endParaRPr lang="en-NZ"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Bef>
                <a:spcPts val="800"/>
              </a:spcBef>
              <a:spcAft>
                <a:spcPts val="800"/>
              </a:spcAft>
              <a:buFont typeface="Symbol" panose="05050102010706020507" pitchFamily="18" charset="2"/>
              <a:buChar char=""/>
            </a:pPr>
            <a:r>
              <a:rPr lang="en-NZ" sz="1300" dirty="0">
                <a:effectLst/>
                <a:latin typeface="Source Sans Pro" panose="020B0503030403020204" pitchFamily="34" charset="0"/>
                <a:ea typeface="Calibri" panose="020F0502020204030204" pitchFamily="34" charset="0"/>
                <a:cs typeface="Times New Roman" panose="02020603050405020304" pitchFamily="18" charset="0"/>
              </a:rPr>
              <a:t>Central City heritage interface</a:t>
            </a:r>
            <a:endParaRPr lang="en-NZ"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Bef>
                <a:spcPts val="800"/>
              </a:spcBef>
              <a:spcAft>
                <a:spcPts val="800"/>
              </a:spcAft>
              <a:buFont typeface="Symbol" panose="05050102010706020507" pitchFamily="18" charset="2"/>
              <a:buChar char=""/>
            </a:pPr>
            <a:r>
              <a:rPr lang="en-NZ" sz="1300" dirty="0">
                <a:effectLst/>
                <a:latin typeface="Source Sans Pro" panose="020B0503030403020204" pitchFamily="34" charset="0"/>
                <a:ea typeface="Calibri" panose="020F0502020204030204" pitchFamily="34" charset="0"/>
                <a:cs typeface="Times New Roman" panose="02020603050405020304" pitchFamily="18" charset="0"/>
              </a:rPr>
              <a:t>Heritage items and settings</a:t>
            </a:r>
            <a:endParaRPr lang="en-NZ"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Bef>
                <a:spcPts val="800"/>
              </a:spcBef>
              <a:spcAft>
                <a:spcPts val="800"/>
              </a:spcAft>
              <a:buFont typeface="Symbol" panose="05050102010706020507" pitchFamily="18" charset="2"/>
              <a:buChar char=""/>
            </a:pPr>
            <a:r>
              <a:rPr lang="en-NZ" sz="1300" dirty="0">
                <a:effectLst/>
                <a:latin typeface="Source Sans Pro" panose="020B0503030403020204" pitchFamily="34" charset="0"/>
                <a:ea typeface="Calibri" panose="020F0502020204030204" pitchFamily="34" charset="0"/>
                <a:cs typeface="Times New Roman" panose="02020603050405020304" pitchFamily="18" charset="0"/>
              </a:rPr>
              <a:t>Heritage areas and interfaces</a:t>
            </a:r>
            <a:endParaRPr lang="en-NZ"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Bef>
                <a:spcPts val="800"/>
              </a:spcBef>
              <a:spcAft>
                <a:spcPts val="800"/>
              </a:spcAft>
              <a:buFont typeface="Symbol" panose="05050102010706020507" pitchFamily="18" charset="2"/>
              <a:buChar char=""/>
            </a:pPr>
            <a:r>
              <a:rPr lang="en-NZ" sz="1300" dirty="0">
                <a:effectLst/>
                <a:latin typeface="Source Sans Pro" panose="020B0503030403020204" pitchFamily="34" charset="0"/>
                <a:ea typeface="Calibri" panose="020F0502020204030204" pitchFamily="34" charset="0"/>
                <a:cs typeface="Times New Roman" panose="02020603050405020304" pitchFamily="18" charset="0"/>
              </a:rPr>
              <a:t>New Regent Street building heights</a:t>
            </a:r>
            <a:endParaRPr lang="en-NZ"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Bef>
                <a:spcPts val="800"/>
              </a:spcBef>
              <a:spcAft>
                <a:spcPts val="800"/>
              </a:spcAft>
              <a:buFont typeface="Symbol" panose="05050102010706020507" pitchFamily="18" charset="2"/>
              <a:buChar char=""/>
            </a:pPr>
            <a:r>
              <a:rPr lang="en-NZ" sz="1300" dirty="0" err="1">
                <a:effectLst/>
                <a:latin typeface="Source Sans Pro" panose="020B0503030403020204" pitchFamily="34" charset="0"/>
                <a:ea typeface="Calibri" panose="020F0502020204030204" pitchFamily="34" charset="0"/>
                <a:cs typeface="Times New Roman" panose="02020603050405020304" pitchFamily="18" charset="0"/>
              </a:rPr>
              <a:t>Riccarton</a:t>
            </a:r>
            <a:r>
              <a:rPr lang="en-NZ" sz="1300" dirty="0">
                <a:effectLst/>
                <a:latin typeface="Source Sans Pro" panose="020B0503030403020204" pitchFamily="34" charset="0"/>
                <a:ea typeface="Calibri" panose="020F0502020204030204" pitchFamily="34" charset="0"/>
                <a:cs typeface="Times New Roman" panose="02020603050405020304" pitchFamily="18" charset="0"/>
              </a:rPr>
              <a:t> Bush Interface Area</a:t>
            </a:r>
            <a:endParaRPr lang="en-NZ"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Bef>
                <a:spcPts val="800"/>
              </a:spcBef>
              <a:spcAft>
                <a:spcPts val="800"/>
              </a:spcAft>
              <a:buFont typeface="Symbol" panose="05050102010706020507" pitchFamily="18" charset="2"/>
              <a:buChar char=""/>
            </a:pPr>
            <a:r>
              <a:rPr lang="en-NZ" sz="1300" dirty="0">
                <a:effectLst/>
                <a:latin typeface="Source Sans Pro" panose="020B0503030403020204" pitchFamily="34" charset="0"/>
                <a:ea typeface="Calibri" panose="020F0502020204030204" pitchFamily="34" charset="0"/>
                <a:cs typeface="Times New Roman" panose="02020603050405020304" pitchFamily="18" charset="0"/>
              </a:rPr>
              <a:t>Sites of Cultural Significance (</a:t>
            </a:r>
            <a:r>
              <a:rPr lang="en-NZ" sz="1300" dirty="0" err="1">
                <a:effectLst/>
                <a:latin typeface="Source Sans Pro" panose="020B0503030403020204" pitchFamily="34" charset="0"/>
                <a:ea typeface="Calibri" panose="020F0502020204030204" pitchFamily="34" charset="0"/>
                <a:cs typeface="Calibri" panose="020F0502020204030204" pitchFamily="34" charset="0"/>
              </a:rPr>
              <a:t>Wāhi</a:t>
            </a:r>
            <a:r>
              <a:rPr lang="en-NZ" sz="1300" dirty="0">
                <a:effectLst/>
                <a:latin typeface="Source Sans Pro" panose="020B0503030403020204" pitchFamily="34" charset="0"/>
                <a:ea typeface="Calibri" panose="020F0502020204030204" pitchFamily="34" charset="0"/>
                <a:cs typeface="Calibri" panose="020F0502020204030204" pitchFamily="34" charset="0"/>
              </a:rPr>
              <a:t> </a:t>
            </a:r>
            <a:r>
              <a:rPr lang="en-NZ" sz="1300" dirty="0" err="1">
                <a:effectLst/>
                <a:latin typeface="Source Sans Pro" panose="020B0503030403020204" pitchFamily="34" charset="0"/>
                <a:ea typeface="Calibri" panose="020F0502020204030204" pitchFamily="34" charset="0"/>
                <a:cs typeface="Calibri" panose="020F0502020204030204" pitchFamily="34" charset="0"/>
              </a:rPr>
              <a:t>Tapu</a:t>
            </a:r>
            <a:r>
              <a:rPr lang="en-NZ" sz="1300" dirty="0">
                <a:effectLst/>
                <a:latin typeface="Source Sans Pro" panose="020B0503030403020204" pitchFamily="34" charset="0"/>
                <a:ea typeface="Calibri" panose="020F0502020204030204" pitchFamily="34" charset="0"/>
                <a:cs typeface="Calibri" panose="020F0502020204030204" pitchFamily="34" charset="0"/>
              </a:rPr>
              <a:t> / </a:t>
            </a:r>
            <a:r>
              <a:rPr lang="en-NZ" sz="1300" dirty="0" err="1">
                <a:effectLst/>
                <a:latin typeface="Source Sans Pro" panose="020B0503030403020204" pitchFamily="34" charset="0"/>
                <a:ea typeface="Calibri" panose="020F0502020204030204" pitchFamily="34" charset="0"/>
                <a:cs typeface="Calibri" panose="020F0502020204030204" pitchFamily="34" charset="0"/>
              </a:rPr>
              <a:t>Wāhi</a:t>
            </a:r>
            <a:r>
              <a:rPr lang="en-NZ" sz="1300" dirty="0">
                <a:effectLst/>
                <a:latin typeface="Source Sans Pro" panose="020B0503030403020204" pitchFamily="34" charset="0"/>
                <a:ea typeface="Calibri" panose="020F0502020204030204" pitchFamily="34" charset="0"/>
                <a:cs typeface="Calibri" panose="020F0502020204030204" pitchFamily="34" charset="0"/>
              </a:rPr>
              <a:t> </a:t>
            </a:r>
            <a:r>
              <a:rPr lang="en-NZ" sz="1300" dirty="0" err="1">
                <a:effectLst/>
                <a:latin typeface="Source Sans Pro" panose="020B0503030403020204" pitchFamily="34" charset="0"/>
                <a:ea typeface="Calibri" panose="020F0502020204030204" pitchFamily="34" charset="0"/>
                <a:cs typeface="Calibri" panose="020F0502020204030204" pitchFamily="34" charset="0"/>
              </a:rPr>
              <a:t>Taonga</a:t>
            </a:r>
            <a:r>
              <a:rPr lang="en-NZ" sz="1300" dirty="0">
                <a:effectLst/>
                <a:latin typeface="Source Sans Pro" panose="020B0503030403020204" pitchFamily="34" charset="0"/>
                <a:ea typeface="Calibri" panose="020F0502020204030204" pitchFamily="34" charset="0"/>
                <a:cs typeface="Calibri" panose="020F0502020204030204" pitchFamily="34" charset="0"/>
              </a:rPr>
              <a:t>; Belfast Silent File; </a:t>
            </a:r>
            <a:r>
              <a:rPr lang="en-NZ" sz="1300" dirty="0" err="1">
                <a:effectLst/>
                <a:latin typeface="Source Sans Pro" panose="020B0503030403020204" pitchFamily="34" charset="0"/>
                <a:ea typeface="Calibri" panose="020F0502020204030204" pitchFamily="34" charset="0"/>
                <a:cs typeface="Calibri" panose="020F0502020204030204" pitchFamily="34" charset="0"/>
              </a:rPr>
              <a:t>Ngā</a:t>
            </a:r>
            <a:r>
              <a:rPr lang="en-NZ" sz="1300" dirty="0">
                <a:effectLst/>
                <a:latin typeface="Source Sans Pro" panose="020B0503030403020204" pitchFamily="34" charset="0"/>
                <a:ea typeface="Calibri" panose="020F0502020204030204" pitchFamily="34" charset="0"/>
                <a:cs typeface="Calibri" panose="020F0502020204030204" pitchFamily="34" charset="0"/>
              </a:rPr>
              <a:t> </a:t>
            </a:r>
            <a:r>
              <a:rPr lang="en-NZ" sz="1300" dirty="0" err="1">
                <a:effectLst/>
                <a:latin typeface="Source Sans Pro" panose="020B0503030403020204" pitchFamily="34" charset="0"/>
                <a:ea typeface="Calibri" panose="020F0502020204030204" pitchFamily="34" charset="0"/>
                <a:cs typeface="Calibri" panose="020F0502020204030204" pitchFamily="34" charset="0"/>
              </a:rPr>
              <a:t>Tūranga</a:t>
            </a:r>
            <a:r>
              <a:rPr lang="en-NZ" sz="1300" dirty="0">
                <a:effectLst/>
                <a:latin typeface="Source Sans Pro" panose="020B0503030403020204" pitchFamily="34" charset="0"/>
                <a:ea typeface="Calibri" panose="020F0502020204030204" pitchFamily="34" charset="0"/>
                <a:cs typeface="Calibri" panose="020F0502020204030204" pitchFamily="34" charset="0"/>
              </a:rPr>
              <a:t> </a:t>
            </a:r>
            <a:r>
              <a:rPr lang="en-NZ" sz="1300" dirty="0" err="1">
                <a:effectLst/>
                <a:latin typeface="Source Sans Pro" panose="020B0503030403020204" pitchFamily="34" charset="0"/>
                <a:ea typeface="Calibri" panose="020F0502020204030204" pitchFamily="34" charset="0"/>
                <a:cs typeface="Calibri" panose="020F0502020204030204" pitchFamily="34" charset="0"/>
              </a:rPr>
              <a:t>Tūpuna</a:t>
            </a:r>
            <a:r>
              <a:rPr lang="en-NZ" sz="1300" dirty="0">
                <a:effectLst/>
                <a:latin typeface="Source Sans Pro" panose="020B0503030403020204" pitchFamily="34" charset="0"/>
                <a:ea typeface="Calibri" panose="020F0502020204030204" pitchFamily="34" charset="0"/>
                <a:cs typeface="Calibri" panose="020F0502020204030204" pitchFamily="34" charset="0"/>
              </a:rPr>
              <a:t>; </a:t>
            </a:r>
            <a:r>
              <a:rPr lang="en-NZ" sz="1300" dirty="0" err="1">
                <a:effectLst/>
                <a:latin typeface="Source Sans Pro" panose="020B0503030403020204" pitchFamily="34" charset="0"/>
                <a:ea typeface="Calibri" panose="020F0502020204030204" pitchFamily="34" charset="0"/>
                <a:cs typeface="Calibri" panose="020F0502020204030204" pitchFamily="34" charset="0"/>
              </a:rPr>
              <a:t>Ngā</a:t>
            </a:r>
            <a:r>
              <a:rPr lang="en-NZ" sz="1300" dirty="0">
                <a:effectLst/>
                <a:latin typeface="Source Sans Pro" panose="020B0503030403020204" pitchFamily="34" charset="0"/>
                <a:ea typeface="Calibri" panose="020F0502020204030204" pitchFamily="34" charset="0"/>
                <a:cs typeface="Calibri" panose="020F0502020204030204" pitchFamily="34" charset="0"/>
              </a:rPr>
              <a:t> </a:t>
            </a:r>
            <a:r>
              <a:rPr lang="en-NZ" sz="1300" dirty="0" err="1">
                <a:effectLst/>
                <a:latin typeface="Source Sans Pro" panose="020B0503030403020204" pitchFamily="34" charset="0"/>
                <a:ea typeface="Calibri" panose="020F0502020204030204" pitchFamily="34" charset="0"/>
                <a:cs typeface="Calibri" panose="020F0502020204030204" pitchFamily="34" charset="0"/>
              </a:rPr>
              <a:t>Wai</a:t>
            </a:r>
            <a:r>
              <a:rPr lang="en-NZ" sz="1300" dirty="0">
                <a:effectLst/>
                <a:latin typeface="Source Sans Pro" panose="020B0503030403020204" pitchFamily="34" charset="0"/>
                <a:ea typeface="Calibri" panose="020F0502020204030204" pitchFamily="34" charset="0"/>
                <a:cs typeface="Calibri" panose="020F0502020204030204" pitchFamily="34" charset="0"/>
              </a:rPr>
              <a:t>)</a:t>
            </a:r>
            <a:endParaRPr lang="en-NZ"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209189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Potential new or updated Qualifying Matters (QMs)</a:t>
            </a:r>
          </a:p>
        </p:txBody>
      </p:sp>
      <p:graphicFrame>
        <p:nvGraphicFramePr>
          <p:cNvPr id="7" name="Table 6"/>
          <p:cNvGraphicFramePr>
            <a:graphicFrameLocks noGrp="1"/>
          </p:cNvGraphicFramePr>
          <p:nvPr>
            <p:extLst>
              <p:ext uri="{D42A27DB-BD31-4B8C-83A1-F6EECF244321}">
                <p14:modId xmlns:p14="http://schemas.microsoft.com/office/powerpoint/2010/main" val="4089057391"/>
              </p:ext>
            </p:extLst>
          </p:nvPr>
        </p:nvGraphicFramePr>
        <p:xfrm>
          <a:off x="945990" y="1097378"/>
          <a:ext cx="10078569" cy="5184636"/>
        </p:xfrm>
        <a:graphic>
          <a:graphicData uri="http://schemas.openxmlformats.org/drawingml/2006/table">
            <a:tbl>
              <a:tblPr firstRow="1" bandRow="1">
                <a:tableStyleId>{5C22544A-7EE6-4342-B048-85BDC9FD1C3A}</a:tableStyleId>
              </a:tblPr>
              <a:tblGrid>
                <a:gridCol w="4314400">
                  <a:extLst>
                    <a:ext uri="{9D8B030D-6E8A-4147-A177-3AD203B41FA5}">
                      <a16:colId xmlns:a16="http://schemas.microsoft.com/office/drawing/2014/main" val="2089179872"/>
                    </a:ext>
                  </a:extLst>
                </a:gridCol>
                <a:gridCol w="5764169">
                  <a:extLst>
                    <a:ext uri="{9D8B030D-6E8A-4147-A177-3AD203B41FA5}">
                      <a16:colId xmlns:a16="http://schemas.microsoft.com/office/drawing/2014/main" val="297534139"/>
                    </a:ext>
                  </a:extLst>
                </a:gridCol>
              </a:tblGrid>
              <a:tr h="454773">
                <a:tc>
                  <a:txBody>
                    <a:bodyPr/>
                    <a:lstStyle/>
                    <a:p>
                      <a:r>
                        <a:rPr lang="en-NZ" dirty="0"/>
                        <a:t>Qualifying matter</a:t>
                      </a:r>
                    </a:p>
                  </a:txBody>
                  <a:tcPr/>
                </a:tc>
                <a:tc>
                  <a:txBody>
                    <a:bodyPr/>
                    <a:lstStyle/>
                    <a:p>
                      <a:r>
                        <a:rPr lang="en-NZ" dirty="0"/>
                        <a:t>Detail</a:t>
                      </a:r>
                    </a:p>
                  </a:txBody>
                  <a:tcPr/>
                </a:tc>
                <a:extLst>
                  <a:ext uri="{0D108BD9-81ED-4DB2-BD59-A6C34878D82A}">
                    <a16:rowId xmlns:a16="http://schemas.microsoft.com/office/drawing/2014/main" val="4254928129"/>
                  </a:ext>
                </a:extLst>
              </a:tr>
              <a:tr h="4547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b="1" dirty="0"/>
                        <a:t>Key transport corridors</a:t>
                      </a:r>
                    </a:p>
                  </a:txBody>
                  <a:tcPr/>
                </a:tc>
                <a:tc>
                  <a:txBody>
                    <a:bodyPr/>
                    <a:lstStyle/>
                    <a:p>
                      <a:r>
                        <a:rPr lang="en-NZ" dirty="0"/>
                        <a:t>Restrict development along front boundary of </a:t>
                      </a:r>
                      <a:r>
                        <a:rPr lang="en-NZ" dirty="0" err="1"/>
                        <a:t>Riccarton</a:t>
                      </a:r>
                      <a:r>
                        <a:rPr lang="en-NZ" baseline="0" dirty="0"/>
                        <a:t> and Papanui corridors</a:t>
                      </a:r>
                      <a:endParaRPr lang="en-NZ" dirty="0"/>
                    </a:p>
                  </a:txBody>
                  <a:tcPr/>
                </a:tc>
                <a:extLst>
                  <a:ext uri="{0D108BD9-81ED-4DB2-BD59-A6C34878D82A}">
                    <a16:rowId xmlns:a16="http://schemas.microsoft.com/office/drawing/2014/main" val="4259141434"/>
                  </a:ext>
                </a:extLst>
              </a:tr>
              <a:tr h="454773">
                <a:tc>
                  <a:txBody>
                    <a:bodyPr/>
                    <a:lstStyle/>
                    <a:p>
                      <a:r>
                        <a:rPr lang="en-NZ" b="1" dirty="0"/>
                        <a:t>Public open space</a:t>
                      </a:r>
                    </a:p>
                  </a:txBody>
                  <a:tcPr/>
                </a:tc>
                <a:tc>
                  <a:txBody>
                    <a:bodyPr/>
                    <a:lstStyle/>
                    <a:p>
                      <a:r>
                        <a:rPr lang="en-NZ" dirty="0"/>
                        <a:t>Due to Policy 3, protect</a:t>
                      </a:r>
                      <a:r>
                        <a:rPr lang="en-NZ" baseline="0" dirty="0"/>
                        <a:t> open spaces and parks from high density intensification</a:t>
                      </a:r>
                      <a:endParaRPr lang="en-NZ" dirty="0"/>
                    </a:p>
                  </a:txBody>
                  <a:tcPr/>
                </a:tc>
                <a:extLst>
                  <a:ext uri="{0D108BD9-81ED-4DB2-BD59-A6C34878D82A}">
                    <a16:rowId xmlns:a16="http://schemas.microsoft.com/office/drawing/2014/main" val="4059718823"/>
                  </a:ext>
                </a:extLst>
              </a:tr>
              <a:tr h="4547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b="1" dirty="0"/>
                        <a:t>Residential-industrial interface</a:t>
                      </a:r>
                    </a:p>
                  </a:txBody>
                  <a:tcPr/>
                </a:tc>
                <a:tc>
                  <a:txBody>
                    <a:bodyPr/>
                    <a:lstStyle/>
                    <a:p>
                      <a:r>
                        <a:rPr lang="en-NZ" dirty="0"/>
                        <a:t>Respond to boundary</a:t>
                      </a:r>
                      <a:r>
                        <a:rPr lang="en-NZ" baseline="0" dirty="0"/>
                        <a:t> effects along interface</a:t>
                      </a:r>
                      <a:endParaRPr lang="en-NZ" dirty="0"/>
                    </a:p>
                  </a:txBody>
                  <a:tcPr/>
                </a:tc>
                <a:extLst>
                  <a:ext uri="{0D108BD9-81ED-4DB2-BD59-A6C34878D82A}">
                    <a16:rowId xmlns:a16="http://schemas.microsoft.com/office/drawing/2014/main" val="778285389"/>
                  </a:ext>
                </a:extLst>
              </a:tr>
              <a:tr h="454773">
                <a:tc>
                  <a:txBody>
                    <a:bodyPr/>
                    <a:lstStyle/>
                    <a:p>
                      <a:r>
                        <a:rPr lang="en-NZ" b="1" dirty="0"/>
                        <a:t>Greenfield development features</a:t>
                      </a:r>
                    </a:p>
                  </a:txBody>
                  <a:tcPr/>
                </a:tc>
                <a:tc>
                  <a:txBody>
                    <a:bodyPr/>
                    <a:lstStyle/>
                    <a:p>
                      <a:r>
                        <a:rPr lang="en-NZ" dirty="0"/>
                        <a:t>Due to Policy</a:t>
                      </a:r>
                      <a:r>
                        <a:rPr lang="en-NZ" baseline="0" dirty="0"/>
                        <a:t> 3, applying high density zoning &amp; including development plan features as QM</a:t>
                      </a:r>
                      <a:endParaRPr lang="en-NZ" dirty="0"/>
                    </a:p>
                  </a:txBody>
                  <a:tcPr/>
                </a:tc>
                <a:extLst>
                  <a:ext uri="{0D108BD9-81ED-4DB2-BD59-A6C34878D82A}">
                    <a16:rowId xmlns:a16="http://schemas.microsoft.com/office/drawing/2014/main" val="380728507"/>
                  </a:ext>
                </a:extLst>
              </a:tr>
              <a:tr h="78495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b="1" dirty="0"/>
                        <a:t>Property access to high natural hazard risk areas</a:t>
                      </a:r>
                    </a:p>
                  </a:txBody>
                  <a:tcPr/>
                </a:tc>
                <a:tc>
                  <a:txBody>
                    <a:bodyPr/>
                    <a:lstStyle/>
                    <a:p>
                      <a:r>
                        <a:rPr lang="en-NZ" dirty="0"/>
                        <a:t>Restricting intensification to sites</a:t>
                      </a:r>
                      <a:r>
                        <a:rPr lang="en-NZ" baseline="0" dirty="0"/>
                        <a:t> unable to be accessed due to natural hazards</a:t>
                      </a:r>
                      <a:endParaRPr lang="en-NZ" dirty="0"/>
                    </a:p>
                  </a:txBody>
                  <a:tcPr/>
                </a:tc>
                <a:extLst>
                  <a:ext uri="{0D108BD9-81ED-4DB2-BD59-A6C34878D82A}">
                    <a16:rowId xmlns:a16="http://schemas.microsoft.com/office/drawing/2014/main" val="430330736"/>
                  </a:ext>
                </a:extLst>
              </a:tr>
              <a:tr h="784950">
                <a:tc>
                  <a:txBody>
                    <a:bodyPr/>
                    <a:lstStyle/>
                    <a:p>
                      <a:r>
                        <a:rPr lang="en-NZ" b="1" dirty="0" err="1"/>
                        <a:t>Riccarton</a:t>
                      </a:r>
                      <a:r>
                        <a:rPr lang="en-NZ" b="1" dirty="0"/>
                        <a:t> bush interface – extension</a:t>
                      </a:r>
                    </a:p>
                  </a:txBody>
                  <a:tcPr/>
                </a:tc>
                <a:tc>
                  <a:txBody>
                    <a:bodyPr/>
                    <a:lstStyle/>
                    <a:p>
                      <a:r>
                        <a:rPr lang="en-NZ" dirty="0"/>
                        <a:t>Increases the current approach</a:t>
                      </a:r>
                      <a:r>
                        <a:rPr lang="en-NZ" baseline="0" dirty="0"/>
                        <a:t> of about 40 sites to about 250 sites </a:t>
                      </a:r>
                      <a:endParaRPr lang="en-NZ" dirty="0"/>
                    </a:p>
                  </a:txBody>
                  <a:tcPr/>
                </a:tc>
                <a:extLst>
                  <a:ext uri="{0D108BD9-81ED-4DB2-BD59-A6C34878D82A}">
                    <a16:rowId xmlns:a16="http://schemas.microsoft.com/office/drawing/2014/main" val="3410571920"/>
                  </a:ext>
                </a:extLst>
              </a:tr>
              <a:tr h="784950">
                <a:tc>
                  <a:txBody>
                    <a:bodyPr/>
                    <a:lstStyle/>
                    <a:p>
                      <a:r>
                        <a:rPr lang="en-NZ" b="1" dirty="0"/>
                        <a:t>Heritage items</a:t>
                      </a:r>
                      <a:r>
                        <a:rPr lang="en-NZ" b="1" baseline="0" dirty="0"/>
                        <a:t> and areas</a:t>
                      </a:r>
                      <a:endParaRPr lang="en-NZ" b="1" dirty="0"/>
                    </a:p>
                  </a:txBody>
                  <a:tcPr/>
                </a:tc>
                <a:tc>
                  <a:txBody>
                    <a:bodyPr/>
                    <a:lstStyle/>
                    <a:p>
                      <a:r>
                        <a:rPr lang="en-NZ" dirty="0"/>
                        <a:t>Adding</a:t>
                      </a:r>
                      <a:r>
                        <a:rPr lang="en-NZ" baseline="0" dirty="0"/>
                        <a:t> in select sites; removing about 100 sites from </a:t>
                      </a:r>
                      <a:r>
                        <a:rPr lang="en-NZ" baseline="0" dirty="0" err="1"/>
                        <a:t>Lyttelton</a:t>
                      </a:r>
                      <a:r>
                        <a:rPr lang="en-NZ" baseline="0" dirty="0"/>
                        <a:t> Heritage Area</a:t>
                      </a:r>
                      <a:endParaRPr lang="en-NZ" dirty="0"/>
                    </a:p>
                  </a:txBody>
                  <a:tcPr/>
                </a:tc>
                <a:extLst>
                  <a:ext uri="{0D108BD9-81ED-4DB2-BD59-A6C34878D82A}">
                    <a16:rowId xmlns:a16="http://schemas.microsoft.com/office/drawing/2014/main" val="1573296243"/>
                  </a:ext>
                </a:extLst>
              </a:tr>
            </a:tbl>
          </a:graphicData>
        </a:graphic>
      </p:graphicFrame>
    </p:spTree>
    <p:extLst>
      <p:ext uri="{BB962C8B-B14F-4D97-AF65-F5344CB8AC3E}">
        <p14:creationId xmlns:p14="http://schemas.microsoft.com/office/powerpoint/2010/main" val="18042171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Additional changes to anticipate</a:t>
            </a:r>
          </a:p>
        </p:txBody>
      </p:sp>
      <p:sp>
        <p:nvSpPr>
          <p:cNvPr id="7" name="Oval 6"/>
          <p:cNvSpPr/>
          <p:nvPr/>
        </p:nvSpPr>
        <p:spPr>
          <a:xfrm>
            <a:off x="241538" y="1188034"/>
            <a:ext cx="2501661" cy="2501661"/>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NZ" sz="2400" dirty="0"/>
              <a:t>Residential Provisions</a:t>
            </a:r>
          </a:p>
        </p:txBody>
      </p:sp>
      <p:sp>
        <p:nvSpPr>
          <p:cNvPr id="8" name="Oval 7"/>
          <p:cNvSpPr/>
          <p:nvPr/>
        </p:nvSpPr>
        <p:spPr>
          <a:xfrm>
            <a:off x="2563446" y="3379143"/>
            <a:ext cx="2139352" cy="2139352"/>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NZ" dirty="0"/>
              <a:t>Commercial Provisions</a:t>
            </a:r>
          </a:p>
        </p:txBody>
      </p:sp>
      <p:sp>
        <p:nvSpPr>
          <p:cNvPr id="9" name="Oval 8"/>
          <p:cNvSpPr/>
          <p:nvPr/>
        </p:nvSpPr>
        <p:spPr>
          <a:xfrm>
            <a:off x="4752343" y="1188034"/>
            <a:ext cx="2303254" cy="230325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NZ" dirty="0"/>
              <a:t>Future Urban Zone rationalisation</a:t>
            </a:r>
          </a:p>
        </p:txBody>
      </p:sp>
      <p:sp>
        <p:nvSpPr>
          <p:cNvPr id="10" name="Oval 9"/>
          <p:cNvSpPr/>
          <p:nvPr/>
        </p:nvSpPr>
        <p:spPr>
          <a:xfrm>
            <a:off x="9064741" y="2995268"/>
            <a:ext cx="2631056" cy="2631056"/>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NZ" sz="2000" dirty="0"/>
              <a:t>Specific Purpose Zone: Schools &amp; Hospitals</a:t>
            </a:r>
          </a:p>
        </p:txBody>
      </p:sp>
      <p:sp>
        <p:nvSpPr>
          <p:cNvPr id="11" name="Oval 10"/>
          <p:cNvSpPr/>
          <p:nvPr/>
        </p:nvSpPr>
        <p:spPr>
          <a:xfrm>
            <a:off x="5707370" y="4216998"/>
            <a:ext cx="2139352" cy="2139352"/>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NZ" dirty="0"/>
              <a:t>Financial Contributions</a:t>
            </a:r>
          </a:p>
        </p:txBody>
      </p:sp>
    </p:spTree>
    <p:extLst>
      <p:ext uri="{BB962C8B-B14F-4D97-AF65-F5344CB8AC3E}">
        <p14:creationId xmlns:p14="http://schemas.microsoft.com/office/powerpoint/2010/main" val="40416790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Alternative proposal</a:t>
            </a:r>
          </a:p>
        </p:txBody>
      </p:sp>
      <p:pic>
        <p:nvPicPr>
          <p:cNvPr id="7" name="Picture 6"/>
          <p:cNvPicPr/>
          <p:nvPr/>
        </p:nvPicPr>
        <p:blipFill>
          <a:blip r:embed="rId2">
            <a:extLst>
              <a:ext uri="{28A0092B-C50C-407E-A947-70E740481C1C}">
                <a14:useLocalDpi xmlns:a14="http://schemas.microsoft.com/office/drawing/2010/main" val="0"/>
              </a:ext>
            </a:extLst>
          </a:blip>
          <a:stretch>
            <a:fillRect/>
          </a:stretch>
        </p:blipFill>
        <p:spPr>
          <a:xfrm>
            <a:off x="355803" y="1201457"/>
            <a:ext cx="6584165" cy="4976478"/>
          </a:xfrm>
          <a:prstGeom prst="rect">
            <a:avLst/>
          </a:prstGeom>
          <a:ln>
            <a:noFill/>
          </a:ln>
          <a:effectLst>
            <a:softEdge rad="112500"/>
          </a:effectLst>
        </p:spPr>
      </p:pic>
      <p:sp>
        <p:nvSpPr>
          <p:cNvPr id="3" name="TextBox 2"/>
          <p:cNvSpPr txBox="1"/>
          <p:nvPr/>
        </p:nvSpPr>
        <p:spPr>
          <a:xfrm>
            <a:off x="7263441" y="1571167"/>
            <a:ext cx="4468483" cy="4237057"/>
          </a:xfrm>
          <a:prstGeom prst="rect">
            <a:avLst/>
          </a:prstGeom>
          <a:noFill/>
        </p:spPr>
        <p:txBody>
          <a:bodyPr wrap="square" rtlCol="0">
            <a:spAutoFit/>
          </a:bodyPr>
          <a:lstStyle/>
          <a:p>
            <a:pPr marL="285750" indent="-285750">
              <a:spcBef>
                <a:spcPts val="800"/>
              </a:spcBef>
              <a:spcAft>
                <a:spcPts val="800"/>
              </a:spcAft>
              <a:buFont typeface="Arial" panose="020B0604020202020204" pitchFamily="34" charset="0"/>
              <a:buChar char="•"/>
            </a:pPr>
            <a:r>
              <a:rPr lang="en-NZ" dirty="0"/>
              <a:t>Council investigating possibility of new QM restricting extent of MDRS</a:t>
            </a:r>
          </a:p>
          <a:p>
            <a:pPr marL="285750" indent="-285750">
              <a:spcBef>
                <a:spcPts val="800"/>
              </a:spcBef>
              <a:spcAft>
                <a:spcPts val="800"/>
              </a:spcAft>
              <a:buFont typeface="Arial" panose="020B0604020202020204" pitchFamily="34" charset="0"/>
              <a:buChar char="•"/>
            </a:pPr>
            <a:r>
              <a:rPr lang="en-NZ" dirty="0"/>
              <a:t>Focus is on accessibility to core public transport routes and high employment centres</a:t>
            </a:r>
          </a:p>
          <a:p>
            <a:pPr marL="285750" indent="-285750">
              <a:spcBef>
                <a:spcPts val="800"/>
              </a:spcBef>
              <a:spcAft>
                <a:spcPts val="800"/>
              </a:spcAft>
              <a:buFont typeface="Arial" panose="020B0604020202020204" pitchFamily="34" charset="0"/>
              <a:buChar char="•"/>
            </a:pPr>
            <a:r>
              <a:rPr lang="en-NZ" dirty="0"/>
              <a:t>Indicates that about a third of currently included residential zones would be restricted</a:t>
            </a:r>
          </a:p>
          <a:p>
            <a:pPr marL="285750" indent="-285750">
              <a:spcBef>
                <a:spcPts val="800"/>
              </a:spcBef>
              <a:spcAft>
                <a:spcPts val="800"/>
              </a:spcAft>
              <a:buFont typeface="Arial" panose="020B0604020202020204" pitchFamily="34" charset="0"/>
              <a:buChar char="•"/>
            </a:pPr>
            <a:r>
              <a:rPr lang="en-NZ" dirty="0"/>
              <a:t>All high density areas are retained around centres</a:t>
            </a:r>
          </a:p>
          <a:p>
            <a:pPr marL="285750" indent="-285750">
              <a:spcBef>
                <a:spcPts val="800"/>
              </a:spcBef>
              <a:spcAft>
                <a:spcPts val="800"/>
              </a:spcAft>
              <a:buFont typeface="Arial" panose="020B0604020202020204" pitchFamily="34" charset="0"/>
              <a:buChar char="•"/>
            </a:pPr>
            <a:r>
              <a:rPr lang="en-NZ" dirty="0"/>
              <a:t>All existing medium density areas are retained</a:t>
            </a:r>
          </a:p>
        </p:txBody>
      </p:sp>
    </p:spTree>
    <p:extLst>
      <p:ext uri="{BB962C8B-B14F-4D97-AF65-F5344CB8AC3E}">
        <p14:creationId xmlns:p14="http://schemas.microsoft.com/office/powerpoint/2010/main" val="7447060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NZ" sz="2800" dirty="0"/>
              <a:t>Alternative proposal – Potential Sunlight Access Qualifying Matter</a:t>
            </a:r>
          </a:p>
        </p:txBody>
      </p:sp>
      <p:sp>
        <p:nvSpPr>
          <p:cNvPr id="5" name="Content Placeholder 2"/>
          <p:cNvSpPr>
            <a:spLocks noGrp="1"/>
          </p:cNvSpPr>
          <p:nvPr>
            <p:ph sz="half" idx="1"/>
          </p:nvPr>
        </p:nvSpPr>
        <p:spPr>
          <a:xfrm>
            <a:off x="316871" y="1273364"/>
            <a:ext cx="5181600" cy="4898836"/>
          </a:xfrm>
          <a:solidFill>
            <a:schemeClr val="accent6">
              <a:lumMod val="20000"/>
              <a:lumOff val="80000"/>
            </a:schemeClr>
          </a:solidFill>
        </p:spPr>
        <p:txBody>
          <a:bodyPr>
            <a:normAutofit/>
          </a:bodyPr>
          <a:lstStyle/>
          <a:p>
            <a:pPr>
              <a:spcAft>
                <a:spcPts val="1000"/>
              </a:spcAft>
            </a:pPr>
            <a:r>
              <a:rPr lang="en-NZ" sz="2400" dirty="0"/>
              <a:t>Christchurch is at a different latitude to North Island – sunlight hours differ</a:t>
            </a:r>
          </a:p>
          <a:p>
            <a:pPr>
              <a:spcAft>
                <a:spcPts val="1000"/>
              </a:spcAft>
            </a:pPr>
            <a:r>
              <a:rPr lang="en-NZ" sz="2400" dirty="0"/>
              <a:t>Potential for this to be seen as a unique characteristic of the city</a:t>
            </a:r>
          </a:p>
          <a:p>
            <a:pPr>
              <a:spcAft>
                <a:spcPts val="1000"/>
              </a:spcAft>
            </a:pPr>
            <a:r>
              <a:rPr lang="en-NZ" sz="2400" dirty="0"/>
              <a:t>Qualifying Matter could be developed to apply to </a:t>
            </a:r>
            <a:r>
              <a:rPr lang="en-NZ" sz="2400" b="1" dirty="0"/>
              <a:t>all residential sites</a:t>
            </a:r>
          </a:p>
          <a:p>
            <a:pPr>
              <a:spcAft>
                <a:spcPts val="1000"/>
              </a:spcAft>
            </a:pPr>
            <a:r>
              <a:rPr lang="en-NZ" sz="2400" dirty="0"/>
              <a:t>Would seek to reduce recession plane angle from MDRS:</a:t>
            </a:r>
          </a:p>
          <a:p>
            <a:pPr lvl="1">
              <a:spcAft>
                <a:spcPts val="1000"/>
              </a:spcAft>
            </a:pPr>
            <a:r>
              <a:rPr lang="en-NZ" sz="1800" dirty="0"/>
              <a:t>4m at 60°</a:t>
            </a:r>
          </a:p>
          <a:p>
            <a:pPr lvl="1">
              <a:spcAft>
                <a:spcPts val="1000"/>
              </a:spcAft>
            </a:pPr>
            <a:r>
              <a:rPr lang="en-NZ" sz="1800" dirty="0"/>
              <a:t>Reduced height &amp; reduced angle, to be assessed</a:t>
            </a:r>
          </a:p>
        </p:txBody>
      </p:sp>
      <p:pic>
        <p:nvPicPr>
          <p:cNvPr id="6" name="Picture 5"/>
          <p:cNvPicPr/>
          <p:nvPr/>
        </p:nvPicPr>
        <p:blipFill>
          <a:blip r:embed="rId2">
            <a:extLst>
              <a:ext uri="{28A0092B-C50C-407E-A947-70E740481C1C}">
                <a14:useLocalDpi xmlns:a14="http://schemas.microsoft.com/office/drawing/2010/main"/>
              </a:ext>
            </a:extLst>
          </a:blip>
          <a:stretch>
            <a:fillRect/>
          </a:stretch>
        </p:blipFill>
        <p:spPr>
          <a:xfrm>
            <a:off x="6686460" y="1649264"/>
            <a:ext cx="3862353" cy="2365524"/>
          </a:xfrm>
          <a:prstGeom prst="rect">
            <a:avLst/>
          </a:prstGeom>
        </p:spPr>
      </p:pic>
      <p:sp>
        <p:nvSpPr>
          <p:cNvPr id="8" name="Content Placeholder 2"/>
          <p:cNvSpPr>
            <a:spLocks noGrp="1"/>
          </p:cNvSpPr>
          <p:nvPr>
            <p:ph sz="half" idx="1"/>
          </p:nvPr>
        </p:nvSpPr>
        <p:spPr>
          <a:xfrm>
            <a:off x="6026837" y="4641011"/>
            <a:ext cx="5181600" cy="1531190"/>
          </a:xfrm>
          <a:solidFill>
            <a:schemeClr val="accent6">
              <a:lumMod val="20000"/>
              <a:lumOff val="80000"/>
            </a:schemeClr>
          </a:solidFill>
        </p:spPr>
        <p:txBody>
          <a:bodyPr>
            <a:normAutofit/>
          </a:bodyPr>
          <a:lstStyle/>
          <a:p>
            <a:pPr>
              <a:spcAft>
                <a:spcPts val="1000"/>
              </a:spcAft>
            </a:pPr>
            <a:r>
              <a:rPr lang="en-NZ" sz="2400" dirty="0"/>
              <a:t>Act directs that immediate legal effect of MDRS does not apply </a:t>
            </a:r>
            <a:r>
              <a:rPr lang="en-NZ" sz="2400" b="1" dirty="0"/>
              <a:t>within a qualifying matter area</a:t>
            </a:r>
            <a:endParaRPr lang="en-NZ" sz="2400" dirty="0"/>
          </a:p>
        </p:txBody>
      </p:sp>
    </p:spTree>
    <p:extLst>
      <p:ext uri="{BB962C8B-B14F-4D97-AF65-F5344CB8AC3E}">
        <p14:creationId xmlns:p14="http://schemas.microsoft.com/office/powerpoint/2010/main" val="19160079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979" y="1199627"/>
            <a:ext cx="9766814" cy="2038874"/>
          </a:xfrm>
        </p:spPr>
        <p:txBody>
          <a:bodyPr/>
          <a:lstStyle/>
          <a:p>
            <a:r>
              <a:rPr lang="en-NZ" dirty="0"/>
              <a:t>PC14 Housing and Business Choice </a:t>
            </a:r>
            <a:br>
              <a:rPr lang="en-NZ" dirty="0"/>
            </a:br>
            <a:r>
              <a:rPr lang="en-NZ" dirty="0"/>
              <a:t>Plan Change update</a:t>
            </a:r>
          </a:p>
        </p:txBody>
      </p:sp>
      <p:sp>
        <p:nvSpPr>
          <p:cNvPr id="3" name="Text Placeholder 2"/>
          <p:cNvSpPr>
            <a:spLocks noGrp="1"/>
          </p:cNvSpPr>
          <p:nvPr>
            <p:ph type="body" sz="quarter" idx="10"/>
          </p:nvPr>
        </p:nvSpPr>
        <p:spPr>
          <a:xfrm>
            <a:off x="601978" y="4362275"/>
            <a:ext cx="8391019" cy="1602297"/>
          </a:xfrm>
        </p:spPr>
        <p:txBody>
          <a:bodyPr/>
          <a:lstStyle/>
          <a:p>
            <a:r>
              <a:rPr lang="en-NZ" dirty="0"/>
              <a:t>And introduction to the Crown-led investigation</a:t>
            </a:r>
          </a:p>
          <a:p>
            <a:endParaRPr lang="en-NZ" dirty="0"/>
          </a:p>
          <a:p>
            <a:r>
              <a:rPr lang="en-NZ" sz="2800" dirty="0">
                <a:latin typeface="+mn-lt"/>
              </a:rPr>
              <a:t>14 December 2022</a:t>
            </a:r>
            <a:endParaRPr lang="en-NZ" dirty="0"/>
          </a:p>
        </p:txBody>
      </p:sp>
    </p:spTree>
    <p:extLst>
      <p:ext uri="{BB962C8B-B14F-4D97-AF65-F5344CB8AC3E}">
        <p14:creationId xmlns:p14="http://schemas.microsoft.com/office/powerpoint/2010/main" val="29683805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Council’s Role</a:t>
            </a:r>
            <a:endParaRPr lang="en-NZ" dirty="0"/>
          </a:p>
        </p:txBody>
      </p:sp>
      <p:sp>
        <p:nvSpPr>
          <p:cNvPr id="4" name="Content Placeholder 3"/>
          <p:cNvSpPr>
            <a:spLocks noGrp="1"/>
          </p:cNvSpPr>
          <p:nvPr>
            <p:ph sz="half" idx="2"/>
          </p:nvPr>
        </p:nvSpPr>
        <p:spPr>
          <a:xfrm>
            <a:off x="316870" y="1244309"/>
            <a:ext cx="6075303" cy="4906324"/>
          </a:xfrm>
          <a:solidFill>
            <a:schemeClr val="accent1"/>
          </a:solidFill>
        </p:spPr>
        <p:txBody>
          <a:bodyPr/>
          <a:lstStyle/>
          <a:p>
            <a:pPr>
              <a:spcAft>
                <a:spcPts val="1000"/>
              </a:spcAft>
            </a:pPr>
            <a:r>
              <a:rPr lang="en-NZ" dirty="0"/>
              <a:t>Council must still notify plan change</a:t>
            </a:r>
          </a:p>
          <a:p>
            <a:pPr>
              <a:spcAft>
                <a:spcPts val="1000"/>
              </a:spcAft>
            </a:pPr>
            <a:r>
              <a:rPr lang="en-NZ" dirty="0"/>
              <a:t>Not subject to approval of Investigator or Minister – Council must still approve</a:t>
            </a:r>
          </a:p>
          <a:p>
            <a:pPr>
              <a:spcAft>
                <a:spcPts val="1000"/>
              </a:spcAft>
            </a:pPr>
            <a:r>
              <a:rPr lang="en-NZ" dirty="0"/>
              <a:t>Under s25 of Act, Minister can appoint person to notify a proposal that the Minister supports</a:t>
            </a:r>
          </a:p>
        </p:txBody>
      </p:sp>
    </p:spTree>
    <p:extLst>
      <p:ext uri="{BB962C8B-B14F-4D97-AF65-F5344CB8AC3E}">
        <p14:creationId xmlns:p14="http://schemas.microsoft.com/office/powerpoint/2010/main" val="30356541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Next steps</a:t>
            </a:r>
          </a:p>
        </p:txBody>
      </p:sp>
      <p:sp>
        <p:nvSpPr>
          <p:cNvPr id="8" name="Rounded Rectangle 7"/>
          <p:cNvSpPr/>
          <p:nvPr/>
        </p:nvSpPr>
        <p:spPr>
          <a:xfrm>
            <a:off x="189541" y="3703639"/>
            <a:ext cx="3651110" cy="2220478"/>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NZ" sz="2400" b="1" dirty="0"/>
              <a:t>December:</a:t>
            </a:r>
          </a:p>
          <a:p>
            <a:pPr algn="ctr"/>
            <a:endParaRPr lang="en-NZ" b="1" dirty="0"/>
          </a:p>
          <a:p>
            <a:pPr marL="285750" indent="-285750" algn="ctr">
              <a:buFont typeface="Wingdings" panose="05000000000000000000" pitchFamily="2" charset="2"/>
              <a:buChar char="Ø"/>
            </a:pPr>
            <a:r>
              <a:rPr lang="en-NZ" b="1" dirty="0"/>
              <a:t>Brief Council on proposal</a:t>
            </a:r>
          </a:p>
          <a:p>
            <a:pPr marL="285750" indent="-285750" algn="ctr">
              <a:buFont typeface="Wingdings" panose="05000000000000000000" pitchFamily="2" charset="2"/>
              <a:buChar char="Ø"/>
            </a:pPr>
            <a:r>
              <a:rPr lang="en-NZ" b="1" dirty="0"/>
              <a:t>Continue to draft evidence</a:t>
            </a:r>
          </a:p>
          <a:p>
            <a:pPr marL="285750" indent="-285750" algn="ctr">
              <a:buFont typeface="Wingdings" panose="05000000000000000000" pitchFamily="2" charset="2"/>
              <a:buChar char="Ø"/>
            </a:pPr>
            <a:r>
              <a:rPr lang="en-NZ" b="1" dirty="0"/>
              <a:t>Council to engage with the investigator</a:t>
            </a:r>
          </a:p>
        </p:txBody>
      </p:sp>
      <p:sp>
        <p:nvSpPr>
          <p:cNvPr id="9" name="Rounded Rectangle 8"/>
          <p:cNvSpPr/>
          <p:nvPr/>
        </p:nvSpPr>
        <p:spPr>
          <a:xfrm>
            <a:off x="4001549" y="2231571"/>
            <a:ext cx="3651110" cy="2098476"/>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NZ" sz="2400" b="1" dirty="0"/>
              <a:t>January:</a:t>
            </a:r>
          </a:p>
          <a:p>
            <a:pPr algn="ctr"/>
            <a:endParaRPr lang="en-NZ" b="1" dirty="0"/>
          </a:p>
          <a:p>
            <a:pPr marL="285750" indent="-285750" algn="ctr">
              <a:buFont typeface="Wingdings" panose="05000000000000000000" pitchFamily="2" charset="2"/>
              <a:buChar char="Ø"/>
            </a:pPr>
            <a:r>
              <a:rPr lang="en-NZ" b="1" dirty="0"/>
              <a:t>Brief Council on proposal</a:t>
            </a:r>
          </a:p>
          <a:p>
            <a:pPr marL="285750" indent="-285750" algn="ctr">
              <a:buFont typeface="Wingdings" panose="05000000000000000000" pitchFamily="2" charset="2"/>
              <a:buChar char="Ø"/>
            </a:pPr>
            <a:r>
              <a:rPr lang="en-NZ" b="1" dirty="0"/>
              <a:t>Continue to draft evidence</a:t>
            </a:r>
          </a:p>
          <a:p>
            <a:pPr marL="285750" indent="-285750" algn="ctr">
              <a:buFont typeface="Wingdings" panose="05000000000000000000" pitchFamily="2" charset="2"/>
              <a:buChar char="Ø"/>
            </a:pPr>
            <a:r>
              <a:rPr lang="en-NZ" b="1" dirty="0"/>
              <a:t>Council to continue to engage with the investigator</a:t>
            </a:r>
          </a:p>
        </p:txBody>
      </p:sp>
      <p:sp>
        <p:nvSpPr>
          <p:cNvPr id="10" name="Rounded Rectangle 9"/>
          <p:cNvSpPr/>
          <p:nvPr/>
        </p:nvSpPr>
        <p:spPr>
          <a:xfrm>
            <a:off x="7892144" y="1245285"/>
            <a:ext cx="3222172" cy="2212059"/>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NZ" sz="2400" b="1" dirty="0"/>
              <a:t>February:</a:t>
            </a:r>
          </a:p>
          <a:p>
            <a:pPr algn="ctr"/>
            <a:endParaRPr lang="en-NZ" b="1" dirty="0"/>
          </a:p>
          <a:p>
            <a:pPr marL="285750" indent="-285750" algn="ctr">
              <a:buFont typeface="Wingdings" panose="05000000000000000000" pitchFamily="2" charset="2"/>
              <a:buChar char="Ø"/>
            </a:pPr>
            <a:r>
              <a:rPr lang="en-NZ" b="1" dirty="0"/>
              <a:t>Seek approval to notify alternative proposal</a:t>
            </a:r>
          </a:p>
          <a:p>
            <a:pPr marL="285750" indent="-285750" algn="ctr">
              <a:buFont typeface="Wingdings" panose="05000000000000000000" pitchFamily="2" charset="2"/>
              <a:buChar char="Ø"/>
            </a:pPr>
            <a:r>
              <a:rPr lang="en-NZ" b="1" dirty="0"/>
              <a:t>Council to continue to engage with the investigator</a:t>
            </a:r>
          </a:p>
        </p:txBody>
      </p:sp>
      <p:sp>
        <p:nvSpPr>
          <p:cNvPr id="6" name="Rounded Rectangle 5"/>
          <p:cNvSpPr/>
          <p:nvPr/>
        </p:nvSpPr>
        <p:spPr>
          <a:xfrm>
            <a:off x="7892144" y="3879628"/>
            <a:ext cx="3222172" cy="2212059"/>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NZ" sz="2400" b="1" dirty="0"/>
              <a:t>March:</a:t>
            </a:r>
          </a:p>
          <a:p>
            <a:pPr algn="ctr"/>
            <a:endParaRPr lang="en-NZ" b="1" dirty="0"/>
          </a:p>
          <a:p>
            <a:pPr marL="285750" indent="-285750" algn="ctr">
              <a:buFont typeface="Wingdings" panose="05000000000000000000" pitchFamily="2" charset="2"/>
              <a:buChar char="Ø"/>
            </a:pPr>
            <a:r>
              <a:rPr lang="en-NZ" b="1" dirty="0"/>
              <a:t>Subject to approval – Notification of Plan Change 14</a:t>
            </a:r>
          </a:p>
        </p:txBody>
      </p:sp>
      <p:sp>
        <p:nvSpPr>
          <p:cNvPr id="3" name="Down Arrow 2"/>
          <p:cNvSpPr/>
          <p:nvPr/>
        </p:nvSpPr>
        <p:spPr>
          <a:xfrm>
            <a:off x="9084130" y="3457344"/>
            <a:ext cx="838200" cy="77719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5084547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NZ" dirty="0"/>
              <a:t>The process going forward </a:t>
            </a:r>
          </a:p>
        </p:txBody>
      </p:sp>
      <p:sp>
        <p:nvSpPr>
          <p:cNvPr id="9" name="Rounded Rectangle 8"/>
          <p:cNvSpPr/>
          <p:nvPr/>
        </p:nvSpPr>
        <p:spPr>
          <a:xfrm>
            <a:off x="4596264" y="1388444"/>
            <a:ext cx="1729475" cy="1312667"/>
          </a:xfrm>
          <a:prstGeom prst="roundRect">
            <a:avLst/>
          </a:prstGeom>
          <a:solidFill>
            <a:schemeClr val="accent4"/>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400" b="1" i="0" u="none" strike="noStrike" kern="1200" cap="none" spc="0" normalizeH="0" baseline="0" noProof="0" dirty="0">
                <a:ln>
                  <a:noFill/>
                </a:ln>
                <a:solidFill>
                  <a:srgbClr val="FFFFFF"/>
                </a:solidFill>
                <a:effectLst/>
                <a:uLnTx/>
                <a:uFillTx/>
                <a:latin typeface="Source Sans Pro"/>
                <a:ea typeface="+mn-ea"/>
                <a:cs typeface="+mn-cs"/>
              </a:rPr>
              <a:t>Submissions</a:t>
            </a:r>
            <a:r>
              <a:rPr kumimoji="0" lang="en-NZ" sz="1400" b="0" i="0" u="none" strike="noStrike" kern="1200" cap="none" spc="0" normalizeH="0" baseline="0" noProof="0" dirty="0">
                <a:ln>
                  <a:noFill/>
                </a:ln>
                <a:solidFill>
                  <a:srgbClr val="FFFFFF"/>
                </a:solidFill>
                <a:effectLst/>
                <a:uLnTx/>
                <a:uFillTx/>
                <a:latin typeface="Source Sans Pro"/>
                <a:ea typeface="+mn-ea"/>
                <a:cs typeface="+mn-cs"/>
              </a:rPr>
              <a:t> invited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400" b="0" i="0" u="none" strike="noStrike" kern="1200" cap="none" spc="0" normalizeH="0" baseline="0" noProof="0" dirty="0">
              <a:ln>
                <a:noFill/>
              </a:ln>
              <a:solidFill>
                <a:srgbClr val="FFFFFF"/>
              </a:solidFill>
              <a:effectLst/>
              <a:uLnTx/>
              <a:uFillTx/>
              <a:latin typeface="Source Sans Pro"/>
              <a:ea typeface="+mn-ea"/>
              <a:cs typeface="+mn-cs"/>
            </a:endParaRPr>
          </a:p>
          <a:p>
            <a:pPr algn="ctr">
              <a:defRPr/>
            </a:pPr>
            <a:r>
              <a:rPr lang="en-NZ" sz="1400" i="1" dirty="0">
                <a:solidFill>
                  <a:srgbClr val="FFFFFF"/>
                </a:solidFill>
                <a:latin typeface="Source Sans Pro"/>
              </a:rPr>
              <a:t>Likely 4-6 weeks</a:t>
            </a:r>
            <a:r>
              <a:rPr lang="en-NZ" sz="1400" i="1" dirty="0">
                <a:solidFill>
                  <a:srgbClr val="FFFFFF"/>
                </a:solidFill>
              </a:rPr>
              <a:t/>
            </a:r>
            <a:br>
              <a:rPr lang="en-NZ" sz="1400" i="1" dirty="0">
                <a:solidFill>
                  <a:srgbClr val="FFFFFF"/>
                </a:solidFill>
              </a:rPr>
            </a:br>
            <a:r>
              <a:rPr lang="en-NZ" sz="1400" i="1" dirty="0">
                <a:solidFill>
                  <a:srgbClr val="FFFFFF"/>
                </a:solidFill>
              </a:rPr>
              <a:t>(March to May)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400" b="0" i="1" u="none" strike="noStrike" kern="1200" cap="none" spc="0" normalizeH="0" baseline="0" noProof="0" dirty="0">
              <a:ln>
                <a:noFill/>
              </a:ln>
              <a:solidFill>
                <a:srgbClr val="FFFFFF"/>
              </a:solidFill>
              <a:effectLst/>
              <a:uLnTx/>
              <a:uFillTx/>
              <a:latin typeface="Source Sans Pro"/>
            </a:endParaRPr>
          </a:p>
        </p:txBody>
      </p:sp>
      <p:sp>
        <p:nvSpPr>
          <p:cNvPr id="10" name="Rounded Rectangle 9"/>
          <p:cNvSpPr/>
          <p:nvPr/>
        </p:nvSpPr>
        <p:spPr>
          <a:xfrm>
            <a:off x="6875493" y="1351157"/>
            <a:ext cx="1414491" cy="1349954"/>
          </a:xfrm>
          <a:prstGeom prst="roundRect">
            <a:avLst/>
          </a:prstGeom>
          <a:solidFill>
            <a:schemeClr val="accent6"/>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NZ" sz="1400" b="1" dirty="0">
                <a:solidFill>
                  <a:srgbClr val="FFFFFF"/>
                </a:solidFill>
                <a:latin typeface="Source Sans Pro"/>
              </a:rPr>
              <a:t>S</a:t>
            </a:r>
            <a:r>
              <a:rPr kumimoji="0" lang="en-NZ" sz="1400" b="1" i="0" u="none" strike="noStrike" kern="1200" cap="none" spc="0" normalizeH="0" baseline="0" dirty="0">
                <a:ln>
                  <a:noFill/>
                </a:ln>
                <a:solidFill>
                  <a:srgbClr val="FFFFFF"/>
                </a:solidFill>
                <a:effectLst/>
                <a:uLnTx/>
                <a:uFillTx/>
                <a:latin typeface="Source Sans Pro"/>
              </a:rPr>
              <a:t>ummary</a:t>
            </a:r>
            <a:r>
              <a:rPr kumimoji="0" lang="en-NZ" sz="1400" b="0" i="0" u="none" strike="noStrike" kern="1200" cap="none" spc="0" normalizeH="0" baseline="0" noProof="0" dirty="0">
                <a:ln>
                  <a:noFill/>
                </a:ln>
                <a:solidFill>
                  <a:srgbClr val="FFFFFF"/>
                </a:solidFill>
                <a:effectLst/>
                <a:uLnTx/>
                <a:uFillTx/>
                <a:latin typeface="Source Sans Pro"/>
              </a:rPr>
              <a:t> of submissions provided</a:t>
            </a:r>
          </a:p>
        </p:txBody>
      </p:sp>
      <p:sp>
        <p:nvSpPr>
          <p:cNvPr id="11" name="Rounded Rectangle 10"/>
          <p:cNvSpPr/>
          <p:nvPr/>
        </p:nvSpPr>
        <p:spPr>
          <a:xfrm>
            <a:off x="8771933" y="1351157"/>
            <a:ext cx="1414491" cy="1349954"/>
          </a:xfrm>
          <a:prstGeom prst="roundRect">
            <a:avLst/>
          </a:prstGeom>
          <a:solidFill>
            <a:schemeClr val="accent4"/>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400" b="0" i="0" u="none" strike="noStrike" kern="1200" cap="none" spc="0" normalizeH="0" baseline="0" noProof="0" dirty="0">
                <a:ln>
                  <a:noFill/>
                </a:ln>
                <a:solidFill>
                  <a:srgbClr val="FFFFFF"/>
                </a:solidFill>
                <a:effectLst/>
                <a:uLnTx/>
                <a:uFillTx/>
                <a:latin typeface="Source Sans Pro"/>
                <a:ea typeface="+mn-ea"/>
                <a:cs typeface="+mn-cs"/>
              </a:rPr>
              <a:t>Public provides </a:t>
            </a:r>
            <a:r>
              <a:rPr kumimoji="0" lang="en-NZ" sz="1400" b="1" i="0" u="none" strike="noStrike" kern="1200" cap="none" spc="0" normalizeH="0" baseline="0" noProof="0" dirty="0">
                <a:ln>
                  <a:noFill/>
                </a:ln>
                <a:solidFill>
                  <a:srgbClr val="FFFFFF"/>
                </a:solidFill>
                <a:effectLst/>
                <a:uLnTx/>
                <a:uFillTx/>
                <a:latin typeface="Source Sans Pro"/>
                <a:ea typeface="+mn-ea"/>
                <a:cs typeface="+mn-cs"/>
              </a:rPr>
              <a:t>further written submissions</a:t>
            </a:r>
          </a:p>
        </p:txBody>
      </p:sp>
      <p:sp>
        <p:nvSpPr>
          <p:cNvPr id="12" name="Rounded Rectangle 11"/>
          <p:cNvSpPr/>
          <p:nvPr/>
        </p:nvSpPr>
        <p:spPr>
          <a:xfrm>
            <a:off x="9939021" y="3416514"/>
            <a:ext cx="1896732" cy="2509833"/>
          </a:xfrm>
          <a:prstGeom prst="roundRect">
            <a:avLst/>
          </a:prstGeom>
          <a:solidFill>
            <a:schemeClr val="accent2"/>
          </a:solidFill>
        </p:spPr>
        <p:style>
          <a:lnRef idx="2">
            <a:schemeClr val="dk1">
              <a:shade val="50000"/>
            </a:schemeClr>
          </a:lnRef>
          <a:fillRef idx="1">
            <a:schemeClr val="dk1"/>
          </a:fillRef>
          <a:effectRef idx="0">
            <a:schemeClr val="dk1"/>
          </a:effectRef>
          <a:fontRef idx="minor">
            <a:schemeClr val="lt1"/>
          </a:fontRef>
        </p:style>
        <p:txBody>
          <a:bodyPr rtlCol="0" anchor="ctr"/>
          <a:lstStyle/>
          <a:p>
            <a:pPr lvl="0" algn="ctr">
              <a:defRPr/>
            </a:pPr>
            <a:r>
              <a:rPr kumimoji="0" lang="en-NZ" sz="1400" b="0" i="0" u="none" strike="noStrike" kern="1200" cap="none" spc="0" normalizeH="0" baseline="0" noProof="0" dirty="0">
                <a:ln>
                  <a:noFill/>
                </a:ln>
                <a:solidFill>
                  <a:srgbClr val="FFFFFF"/>
                </a:solidFill>
                <a:effectLst/>
                <a:uLnTx/>
                <a:uFillTx/>
                <a:latin typeface="Source Sans Pro"/>
                <a:ea typeface="+mn-ea"/>
                <a:cs typeface="+mn-cs"/>
              </a:rPr>
              <a:t>Independent </a:t>
            </a:r>
            <a:r>
              <a:rPr kumimoji="0" lang="en-NZ" sz="1400" b="1" i="0" u="none" strike="noStrike" kern="1200" cap="none" spc="0" normalizeH="0" baseline="0" noProof="0" dirty="0">
                <a:ln>
                  <a:noFill/>
                </a:ln>
                <a:solidFill>
                  <a:srgbClr val="FFFFFF"/>
                </a:solidFill>
                <a:effectLst/>
                <a:uLnTx/>
                <a:uFillTx/>
                <a:latin typeface="Source Sans Pro"/>
                <a:ea typeface="+mn-ea"/>
                <a:cs typeface="+mn-cs"/>
              </a:rPr>
              <a:t>Hearings Panel</a:t>
            </a:r>
            <a:r>
              <a:rPr kumimoji="0" lang="en-NZ" sz="1400" b="0" i="0" u="none" strike="noStrike" kern="1200" cap="none" spc="0" normalizeH="0" baseline="0" noProof="0" dirty="0">
                <a:ln>
                  <a:noFill/>
                </a:ln>
                <a:solidFill>
                  <a:srgbClr val="FFFFFF"/>
                </a:solidFill>
                <a:effectLst/>
                <a:uLnTx/>
                <a:uFillTx/>
                <a:latin typeface="Source Sans Pro"/>
                <a:ea typeface="+mn-ea"/>
                <a:cs typeface="+mn-cs"/>
              </a:rPr>
              <a:t> </a:t>
            </a:r>
            <a:r>
              <a:rPr lang="en-NZ" sz="1400" dirty="0">
                <a:solidFill>
                  <a:srgbClr val="FFFFFF"/>
                </a:solidFill>
              </a:rPr>
              <a:t>(IHP) convenes </a:t>
            </a:r>
            <a:r>
              <a:rPr kumimoji="0" lang="en-NZ" sz="1400" b="0" i="0" u="none" strike="noStrike" kern="1200" cap="none" spc="0" normalizeH="0" baseline="0" noProof="0" dirty="0">
                <a:ln>
                  <a:noFill/>
                </a:ln>
                <a:solidFill>
                  <a:srgbClr val="FFFFFF"/>
                </a:solidFill>
                <a:effectLst/>
                <a:uLnTx/>
                <a:uFillTx/>
                <a:latin typeface="Source Sans Pro"/>
                <a:ea typeface="+mn-ea"/>
                <a:cs typeface="+mn-cs"/>
              </a:rPr>
              <a:t>Hearings</a:t>
            </a:r>
          </a:p>
          <a:p>
            <a:pPr algn="ctr">
              <a:defRPr/>
            </a:pPr>
            <a:endParaRPr lang="en-NZ" sz="1400" i="1" dirty="0">
              <a:solidFill>
                <a:srgbClr val="FFFFFF"/>
              </a:solidFill>
            </a:endParaRPr>
          </a:p>
          <a:p>
            <a:pPr algn="ctr">
              <a:defRPr/>
            </a:pPr>
            <a:r>
              <a:rPr lang="en-NZ" sz="1400" i="1" dirty="0">
                <a:solidFill>
                  <a:srgbClr val="FFFFFF"/>
                </a:solidFill>
              </a:rPr>
              <a:t>Likely over two month period</a:t>
            </a:r>
            <a:r>
              <a:rPr kumimoji="0" lang="en-NZ" sz="1400" b="0" i="1" u="none" strike="noStrike" kern="1200" cap="none" spc="0" normalizeH="0" baseline="0" noProof="0" dirty="0">
                <a:ln>
                  <a:noFill/>
                </a:ln>
                <a:solidFill>
                  <a:srgbClr val="FFFFFF"/>
                </a:solidFill>
                <a:effectLst/>
                <a:uLnTx/>
                <a:uFillTx/>
                <a:latin typeface="Source Sans Pro"/>
              </a:rPr>
              <a:t> </a:t>
            </a:r>
          </a:p>
        </p:txBody>
      </p:sp>
      <p:sp>
        <p:nvSpPr>
          <p:cNvPr id="13" name="Rounded Rectangle 12"/>
          <p:cNvSpPr/>
          <p:nvPr/>
        </p:nvSpPr>
        <p:spPr>
          <a:xfrm>
            <a:off x="8118917" y="3760220"/>
            <a:ext cx="1360261" cy="1822420"/>
          </a:xfrm>
          <a:prstGeom prst="roundRect">
            <a:avLst/>
          </a:prstGeom>
          <a:solidFill>
            <a:schemeClr val="accent2"/>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400" b="0" i="0" u="none" strike="noStrike" kern="1200" cap="none" spc="0" normalizeH="0" baseline="0" noProof="0" dirty="0">
                <a:ln>
                  <a:noFill/>
                </a:ln>
                <a:solidFill>
                  <a:srgbClr val="FFFFFF"/>
                </a:solidFill>
                <a:effectLst/>
                <a:uLnTx/>
                <a:uFillTx/>
                <a:latin typeface="Source Sans Pro"/>
                <a:ea typeface="+mn-ea"/>
                <a:cs typeface="+mn-cs"/>
              </a:rPr>
              <a:t>Independent Hearings Panel (IHP) recommends any changes to the Council</a:t>
            </a:r>
          </a:p>
        </p:txBody>
      </p:sp>
      <p:sp>
        <p:nvSpPr>
          <p:cNvPr id="14" name="Rounded Rectangle 13"/>
          <p:cNvSpPr/>
          <p:nvPr/>
        </p:nvSpPr>
        <p:spPr>
          <a:xfrm>
            <a:off x="6130188" y="3663849"/>
            <a:ext cx="1692762" cy="958789"/>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400" b="0" i="0" u="none" strike="noStrike" kern="1200" cap="none" spc="0" normalizeH="0" baseline="0" noProof="0" dirty="0">
                <a:ln>
                  <a:noFill/>
                </a:ln>
                <a:solidFill>
                  <a:srgbClr val="FFFFFF"/>
                </a:solidFill>
                <a:effectLst/>
                <a:uLnTx/>
                <a:uFillTx/>
                <a:latin typeface="Source Sans Pro"/>
                <a:ea typeface="+mn-ea"/>
                <a:cs typeface="+mn-cs"/>
              </a:rPr>
              <a:t>Council agrees to recommendations</a:t>
            </a:r>
          </a:p>
        </p:txBody>
      </p:sp>
      <p:sp>
        <p:nvSpPr>
          <p:cNvPr id="15" name="Rounded Rectangle 14"/>
          <p:cNvSpPr/>
          <p:nvPr/>
        </p:nvSpPr>
        <p:spPr>
          <a:xfrm>
            <a:off x="6131646" y="4756445"/>
            <a:ext cx="1691303" cy="958789"/>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400" b="0" i="0" u="none" strike="noStrike" kern="1200" cap="none" spc="0" normalizeH="0" baseline="0" noProof="0" dirty="0">
                <a:ln>
                  <a:noFill/>
                </a:ln>
                <a:solidFill>
                  <a:srgbClr val="FFFFFF"/>
                </a:solidFill>
                <a:effectLst/>
                <a:uLnTx/>
                <a:uFillTx/>
                <a:latin typeface="Source Sans Pro"/>
                <a:ea typeface="+mn-ea"/>
                <a:cs typeface="+mn-cs"/>
              </a:rPr>
              <a:t>Council does not agree to recommendations</a:t>
            </a:r>
          </a:p>
        </p:txBody>
      </p:sp>
      <p:sp>
        <p:nvSpPr>
          <p:cNvPr id="16" name="Rounded Rectangle 15"/>
          <p:cNvSpPr/>
          <p:nvPr/>
        </p:nvSpPr>
        <p:spPr>
          <a:xfrm>
            <a:off x="3940167" y="4036945"/>
            <a:ext cx="1727395" cy="2067331"/>
          </a:xfrm>
          <a:prstGeom prst="roundRect">
            <a:avLst/>
          </a:prstGeom>
          <a:solidFill>
            <a:schemeClr val="accent2">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400" b="1" i="0" u="none" strike="noStrike" kern="1200" cap="none" spc="0" normalizeH="0" baseline="0" noProof="0" dirty="0">
                <a:ln>
                  <a:noFill/>
                </a:ln>
                <a:solidFill>
                  <a:srgbClr val="FFFFFF"/>
                </a:solidFill>
                <a:effectLst/>
                <a:uLnTx/>
                <a:uFillTx/>
                <a:latin typeface="Source Sans Pro"/>
                <a:ea typeface="+mn-ea"/>
                <a:cs typeface="+mn-cs"/>
              </a:rPr>
              <a:t>Minister</a:t>
            </a:r>
            <a:r>
              <a:rPr kumimoji="0" lang="en-NZ" sz="1400" b="0" i="0" u="none" strike="noStrike" kern="1200" cap="none" spc="0" normalizeH="0" baseline="0" noProof="0" dirty="0">
                <a:ln>
                  <a:noFill/>
                </a:ln>
                <a:solidFill>
                  <a:srgbClr val="FFFFFF"/>
                </a:solidFill>
                <a:effectLst/>
                <a:uLnTx/>
                <a:uFillTx/>
                <a:latin typeface="Source Sans Pro"/>
                <a:ea typeface="+mn-ea"/>
                <a:cs typeface="+mn-cs"/>
              </a:rPr>
              <a:t> for the Environment makes a determination on rejected recommendations</a:t>
            </a:r>
          </a:p>
        </p:txBody>
      </p:sp>
      <p:sp>
        <p:nvSpPr>
          <p:cNvPr id="39" name="Rounded Rectangle 38"/>
          <p:cNvSpPr/>
          <p:nvPr/>
        </p:nvSpPr>
        <p:spPr>
          <a:xfrm>
            <a:off x="1354348" y="3426915"/>
            <a:ext cx="2160370" cy="1375192"/>
          </a:xfrm>
          <a:prstGeom prst="roundRect">
            <a:avLst/>
          </a:prstGeom>
          <a:solidFill>
            <a:schemeClr val="accent6">
              <a:lumMod val="20000"/>
              <a:lumOff val="8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400" b="0" i="0" u="none" strike="noStrike" kern="1200" cap="none" spc="0" normalizeH="0" baseline="0" noProof="0" dirty="0">
              <a:ln>
                <a:noFill/>
              </a:ln>
              <a:solidFill>
                <a:srgbClr val="414042"/>
              </a:solidFill>
              <a:effectLst/>
              <a:uLnTx/>
              <a:uFillTx/>
              <a:latin typeface="Source Sans Pro"/>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400" b="1" i="0" u="none" strike="noStrike" kern="1200" cap="none" spc="0" normalizeH="0" baseline="0" noProof="0" dirty="0">
                <a:ln>
                  <a:noFill/>
                </a:ln>
                <a:solidFill>
                  <a:srgbClr val="414042"/>
                </a:solidFill>
                <a:effectLst/>
                <a:uLnTx/>
                <a:uFillTx/>
                <a:latin typeface="Source Sans Pro"/>
              </a:rPr>
              <a:t>All</a:t>
            </a:r>
            <a:r>
              <a:rPr kumimoji="0" lang="en-NZ" sz="1400" b="1" i="0" u="none" strike="noStrike" kern="1200" cap="none" spc="0" normalizeH="0" noProof="0" dirty="0">
                <a:ln>
                  <a:noFill/>
                </a:ln>
                <a:solidFill>
                  <a:srgbClr val="414042"/>
                </a:solidFill>
                <a:effectLst/>
                <a:uLnTx/>
                <a:uFillTx/>
                <a:latin typeface="Source Sans Pro"/>
              </a:rPr>
              <a:t> </a:t>
            </a:r>
            <a:r>
              <a:rPr lang="en-NZ" sz="1400" b="1" dirty="0">
                <a:solidFill>
                  <a:srgbClr val="414042"/>
                </a:solidFill>
                <a:latin typeface="Source Sans Pro"/>
              </a:rPr>
              <a:t>p</a:t>
            </a:r>
            <a:r>
              <a:rPr kumimoji="0" lang="en-NZ" sz="1400" b="1" i="0" u="none" strike="noStrike" kern="1200" cap="none" spc="0" normalizeH="0" baseline="0" dirty="0">
                <a:ln>
                  <a:noFill/>
                </a:ln>
                <a:solidFill>
                  <a:srgbClr val="414042"/>
                </a:solidFill>
                <a:effectLst/>
                <a:uLnTx/>
                <a:uFillTx/>
                <a:latin typeface="Source Sans Pro"/>
              </a:rPr>
              <a:t>rovisions</a:t>
            </a:r>
            <a:r>
              <a:rPr kumimoji="0" lang="en-NZ" sz="1400" b="0" i="0" u="none" strike="noStrike" kern="1200" cap="none" spc="0" normalizeH="0" baseline="0" noProof="0" dirty="0">
                <a:ln>
                  <a:noFill/>
                </a:ln>
                <a:solidFill>
                  <a:srgbClr val="414042"/>
                </a:solidFill>
                <a:effectLst/>
                <a:uLnTx/>
                <a:uFillTx/>
                <a:latin typeface="Source Sans Pro"/>
              </a:rPr>
              <a:t> come into effect (=non-MDRS density + QM areas)</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NZ" sz="1400" dirty="0">
              <a:solidFill>
                <a:srgbClr val="414042"/>
              </a:solidFill>
              <a:latin typeface="Source Sans Pro"/>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NZ" sz="1400" i="1" dirty="0">
                <a:solidFill>
                  <a:srgbClr val="414042"/>
                </a:solidFill>
                <a:latin typeface="Source Sans Pro"/>
              </a:rPr>
              <a:t>Likely early 2024</a:t>
            </a:r>
          </a:p>
        </p:txBody>
      </p:sp>
      <p:sp>
        <p:nvSpPr>
          <p:cNvPr id="42" name="Rounded Rectangle 41"/>
          <p:cNvSpPr/>
          <p:nvPr/>
        </p:nvSpPr>
        <p:spPr>
          <a:xfrm>
            <a:off x="1354348" y="5104984"/>
            <a:ext cx="2160370" cy="999292"/>
          </a:xfrm>
          <a:prstGeom prst="roundRect">
            <a:avLst/>
          </a:prstGeom>
          <a:solidFill>
            <a:schemeClr val="accent6">
              <a:lumMod val="20000"/>
              <a:lumOff val="8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400" b="0" i="0" u="none" strike="noStrike" kern="1200" cap="none" spc="0" normalizeH="0" baseline="0" noProof="0" dirty="0">
                <a:ln>
                  <a:noFill/>
                </a:ln>
                <a:solidFill>
                  <a:srgbClr val="414042"/>
                </a:solidFill>
                <a:effectLst/>
                <a:uLnTx/>
                <a:uFillTx/>
                <a:latin typeface="Source Sans Pro"/>
                <a:ea typeface="+mn-ea"/>
                <a:cs typeface="+mn-cs"/>
              </a:rPr>
              <a:t>Provisions are shelved</a:t>
            </a:r>
          </a:p>
        </p:txBody>
      </p:sp>
      <p:sp>
        <p:nvSpPr>
          <p:cNvPr id="47" name="Rounded Rectangle 46"/>
          <p:cNvSpPr/>
          <p:nvPr/>
        </p:nvSpPr>
        <p:spPr>
          <a:xfrm>
            <a:off x="2569078" y="1388444"/>
            <a:ext cx="1482252" cy="1312667"/>
          </a:xfrm>
          <a:prstGeom prst="roundRect">
            <a:avLst/>
          </a:prstGeom>
          <a:solidFill>
            <a:schemeClr val="accent6"/>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400" b="1" i="0" u="none" strike="noStrike" kern="1200" cap="none" spc="0" normalizeH="0" baseline="0" noProof="0" dirty="0">
                <a:ln>
                  <a:noFill/>
                </a:ln>
                <a:solidFill>
                  <a:srgbClr val="FFFFFF"/>
                </a:solidFill>
                <a:effectLst/>
                <a:uLnTx/>
                <a:uFillTx/>
                <a:latin typeface="Source Sans Pro"/>
                <a:ea typeface="+mn-ea"/>
                <a:cs typeface="+mn-cs"/>
              </a:rPr>
              <a:t>Notification</a:t>
            </a:r>
            <a:r>
              <a:rPr kumimoji="0" lang="en-NZ" sz="1400" b="0" i="0" u="none" strike="noStrike" kern="1200" cap="none" spc="0" normalizeH="0" baseline="0" noProof="0" dirty="0">
                <a:ln>
                  <a:noFill/>
                </a:ln>
                <a:solidFill>
                  <a:srgbClr val="FFFFFF"/>
                </a:solidFill>
                <a:effectLst/>
                <a:uLnTx/>
                <a:uFillTx/>
                <a:latin typeface="Source Sans Pro"/>
                <a:ea typeface="+mn-ea"/>
                <a:cs typeface="+mn-cs"/>
              </a:rPr>
              <a:t> – with MDRS immediate legal effect</a:t>
            </a:r>
          </a:p>
          <a:p>
            <a:pPr marL="0" marR="0" lvl="0" indent="0" algn="ctr" defTabSz="914400" rtl="0" eaLnBrk="1" fontAlgn="auto" latinLnBrk="0" hangingPunct="1">
              <a:lnSpc>
                <a:spcPct val="100000"/>
              </a:lnSpc>
              <a:spcBef>
                <a:spcPts val="0"/>
              </a:spcBef>
              <a:spcAft>
                <a:spcPts val="0"/>
              </a:spcAft>
              <a:buClrTx/>
              <a:buSzTx/>
              <a:buFontTx/>
              <a:buNone/>
              <a:tabLst/>
              <a:defRPr/>
            </a:pPr>
            <a:r>
              <a:rPr lang="en-NZ" sz="1400" i="1" dirty="0">
                <a:solidFill>
                  <a:srgbClr val="FFFFFF"/>
                </a:solidFill>
                <a:latin typeface="Source Sans Pro"/>
              </a:rPr>
              <a:t>Mid-late March 2023</a:t>
            </a:r>
            <a:endParaRPr kumimoji="0" lang="en-NZ" sz="1600" b="0" i="1" u="none" strike="noStrike" kern="1200" cap="none" spc="0" normalizeH="0" baseline="0" noProof="0" dirty="0">
              <a:ln>
                <a:noFill/>
              </a:ln>
              <a:solidFill>
                <a:srgbClr val="FFFFFF"/>
              </a:solidFill>
              <a:effectLst/>
              <a:uLnTx/>
              <a:uFillTx/>
              <a:latin typeface="Source Sans Pro"/>
            </a:endParaRPr>
          </a:p>
        </p:txBody>
      </p:sp>
      <p:cxnSp>
        <p:nvCxnSpPr>
          <p:cNvPr id="69" name="Straight Arrow Connector 68"/>
          <p:cNvCxnSpPr/>
          <p:nvPr/>
        </p:nvCxnSpPr>
        <p:spPr>
          <a:xfrm flipH="1" flipV="1">
            <a:off x="3625787" y="3880814"/>
            <a:ext cx="2405305" cy="99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flipH="1">
            <a:off x="9543416" y="4622638"/>
            <a:ext cx="395606" cy="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flipH="1" flipV="1">
            <a:off x="7843398" y="5225993"/>
            <a:ext cx="275519" cy="984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a:xfrm flipH="1">
            <a:off x="5667564" y="5235839"/>
            <a:ext cx="43237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p:nvPr/>
        </p:nvCxnSpPr>
        <p:spPr>
          <a:xfrm flipH="1">
            <a:off x="3566586" y="4373365"/>
            <a:ext cx="331367" cy="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flipH="1">
            <a:off x="3566585" y="5468835"/>
            <a:ext cx="331367" cy="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flipH="1" flipV="1">
            <a:off x="7865166" y="4262000"/>
            <a:ext cx="253751" cy="807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2" name="Rounded Rectangle 61"/>
          <p:cNvSpPr/>
          <p:nvPr/>
        </p:nvSpPr>
        <p:spPr>
          <a:xfrm>
            <a:off x="572116" y="1351157"/>
            <a:ext cx="1387572" cy="1349955"/>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400" b="0" i="0" u="none" strike="noStrike" kern="1200" cap="none" spc="0" normalizeH="0" baseline="0" noProof="0" dirty="0">
                <a:ln>
                  <a:noFill/>
                </a:ln>
                <a:solidFill>
                  <a:srgbClr val="FFFFFF"/>
                </a:solidFill>
                <a:effectLst/>
                <a:uLnTx/>
                <a:uFillTx/>
                <a:latin typeface="Source Sans Pro"/>
                <a:ea typeface="+mn-ea"/>
                <a:cs typeface="+mn-cs"/>
              </a:rPr>
              <a:t>Council decision on notification</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NZ" sz="1400" dirty="0">
              <a:solidFill>
                <a:srgbClr val="FFFFFF"/>
              </a:solidFill>
              <a:latin typeface="Source Sans Pro"/>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400" b="0" i="1" u="none" strike="noStrike" kern="1200" cap="none" spc="0" normalizeH="0" baseline="0" noProof="0" dirty="0">
                <a:ln>
                  <a:noFill/>
                </a:ln>
                <a:solidFill>
                  <a:srgbClr val="FFFFFF"/>
                </a:solidFill>
                <a:effectLst/>
                <a:uLnTx/>
                <a:uFillTx/>
                <a:latin typeface="Source Sans Pro"/>
                <a:ea typeface="+mn-ea"/>
                <a:cs typeface="+mn-cs"/>
              </a:rPr>
              <a:t>Date February 2023</a:t>
            </a:r>
          </a:p>
        </p:txBody>
      </p:sp>
      <p:cxnSp>
        <p:nvCxnSpPr>
          <p:cNvPr id="64" name="Straight Arrow Connector 63"/>
          <p:cNvCxnSpPr/>
          <p:nvPr/>
        </p:nvCxnSpPr>
        <p:spPr>
          <a:xfrm flipV="1">
            <a:off x="1959688" y="2026134"/>
            <a:ext cx="567852" cy="21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2243614" y="4802107"/>
            <a:ext cx="609600" cy="338554"/>
          </a:xfrm>
          <a:prstGeom prst="rect">
            <a:avLst/>
          </a:prstGeom>
          <a:noFill/>
        </p:spPr>
        <p:txBody>
          <a:bodyPr wrap="square" rtlCol="0">
            <a:spAutoFit/>
          </a:bodyPr>
          <a:lstStyle/>
          <a:p>
            <a:r>
              <a:rPr lang="en-NZ" sz="1600" dirty="0"/>
              <a:t>OR</a:t>
            </a:r>
          </a:p>
        </p:txBody>
      </p:sp>
      <p:cxnSp>
        <p:nvCxnSpPr>
          <p:cNvPr id="44" name="Straight Arrow Connector 43"/>
          <p:cNvCxnSpPr>
            <a:stCxn id="9" idx="3"/>
            <a:endCxn id="10" idx="1"/>
          </p:cNvCxnSpPr>
          <p:nvPr/>
        </p:nvCxnSpPr>
        <p:spPr>
          <a:xfrm flipV="1">
            <a:off x="6325739" y="2026134"/>
            <a:ext cx="549754" cy="1864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flipV="1">
            <a:off x="8340372" y="2026133"/>
            <a:ext cx="431561"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flipV="1">
            <a:off x="4085858" y="2026134"/>
            <a:ext cx="477516" cy="21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6" name="Curved Down Arrow 35"/>
          <p:cNvSpPr/>
          <p:nvPr/>
        </p:nvSpPr>
        <p:spPr>
          <a:xfrm rot="3470197">
            <a:off x="10376611" y="2029947"/>
            <a:ext cx="1570541" cy="955678"/>
          </a:xfrm>
          <a:prstGeom prst="curvedDownArrow">
            <a:avLst/>
          </a:prstGeom>
          <a:solidFill>
            <a:schemeClr val="bg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NZ">
              <a:solidFill>
                <a:schemeClr val="tx1"/>
              </a:solidFill>
            </a:endParaRPr>
          </a:p>
        </p:txBody>
      </p:sp>
    </p:spTree>
    <p:extLst>
      <p:ext uri="{BB962C8B-B14F-4D97-AF65-F5344CB8AC3E}">
        <p14:creationId xmlns:p14="http://schemas.microsoft.com/office/powerpoint/2010/main" val="34926449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Questions</a:t>
            </a:r>
          </a:p>
        </p:txBody>
      </p:sp>
    </p:spTree>
    <p:extLst>
      <p:ext uri="{BB962C8B-B14F-4D97-AF65-F5344CB8AC3E}">
        <p14:creationId xmlns:p14="http://schemas.microsoft.com/office/powerpoint/2010/main" val="41028327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A4FC9-15F7-ED87-E1E7-B3CE2F9A1890}"/>
              </a:ext>
            </a:extLst>
          </p:cNvPr>
          <p:cNvSpPr>
            <a:spLocks noGrp="1"/>
          </p:cNvSpPr>
          <p:nvPr>
            <p:ph type="title"/>
          </p:nvPr>
        </p:nvSpPr>
        <p:spPr/>
        <p:txBody>
          <a:bodyPr/>
          <a:lstStyle/>
          <a:p>
            <a:r>
              <a:rPr lang="en-NZ" dirty="0"/>
              <a:t>Introducing Mr John Hardie</a:t>
            </a:r>
          </a:p>
        </p:txBody>
      </p:sp>
      <p:sp>
        <p:nvSpPr>
          <p:cNvPr id="3" name="Text Placeholder 2">
            <a:extLst>
              <a:ext uri="{FF2B5EF4-FFF2-40B4-BE49-F238E27FC236}">
                <a16:creationId xmlns:a16="http://schemas.microsoft.com/office/drawing/2014/main" id="{249D2BBE-E1F7-A786-7163-3964382FE884}"/>
              </a:ext>
            </a:extLst>
          </p:cNvPr>
          <p:cNvSpPr>
            <a:spLocks noGrp="1"/>
          </p:cNvSpPr>
          <p:nvPr>
            <p:ph type="body" sz="quarter" idx="10"/>
          </p:nvPr>
        </p:nvSpPr>
        <p:spPr>
          <a:xfrm>
            <a:off x="601663" y="2515234"/>
            <a:ext cx="4806916" cy="2193925"/>
          </a:xfrm>
        </p:spPr>
        <p:txBody>
          <a:bodyPr/>
          <a:lstStyle/>
          <a:p>
            <a:r>
              <a:rPr lang="en-NZ" dirty="0"/>
              <a:t>Crown-appointed Investigator</a:t>
            </a:r>
          </a:p>
        </p:txBody>
      </p:sp>
    </p:spTree>
    <p:extLst>
      <p:ext uri="{BB962C8B-B14F-4D97-AF65-F5344CB8AC3E}">
        <p14:creationId xmlns:p14="http://schemas.microsoft.com/office/powerpoint/2010/main" val="6600065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NZ" dirty="0"/>
              <a:t>TOR – Scope of Investigation</a:t>
            </a:r>
          </a:p>
        </p:txBody>
      </p:sp>
      <p:sp>
        <p:nvSpPr>
          <p:cNvPr id="5" name="Content Placeholder 4"/>
          <p:cNvSpPr>
            <a:spLocks noGrp="1"/>
          </p:cNvSpPr>
          <p:nvPr>
            <p:ph idx="1"/>
          </p:nvPr>
        </p:nvSpPr>
        <p:spPr>
          <a:xfrm>
            <a:off x="316871" y="1282417"/>
            <a:ext cx="11518882" cy="4799206"/>
          </a:xfrm>
        </p:spPr>
        <p:txBody>
          <a:bodyPr>
            <a:normAutofit/>
          </a:bodyPr>
          <a:lstStyle/>
          <a:p>
            <a:pPr marL="0" indent="0">
              <a:buNone/>
            </a:pPr>
            <a:r>
              <a:rPr lang="en-NZ" sz="2400" b="1" dirty="0"/>
              <a:t>12.</a:t>
            </a:r>
            <a:r>
              <a:rPr lang="en-NZ" sz="2400" dirty="0"/>
              <a:t> The investigation will be focused on identifying and understanding the issues, the Council’s perspectives in relation to housing intensification in Christchurch, and the notification of an IPI. Noting the previous Council’s decision on the matter and that a new Council has been elected, the investigation will consider the following:</a:t>
            </a:r>
            <a:br>
              <a:rPr lang="en-NZ" sz="2400" dirty="0"/>
            </a:br>
            <a:r>
              <a:rPr lang="en-NZ" sz="2400" dirty="0"/>
              <a:t>the process for the Council to make decisions on notifying an IPI</a:t>
            </a:r>
          </a:p>
          <a:p>
            <a:pPr marL="457200" indent="-457200">
              <a:spcAft>
                <a:spcPts val="800"/>
              </a:spcAft>
              <a:buFont typeface="+mj-lt"/>
              <a:buAutoNum type="alphaLcPeriod"/>
            </a:pPr>
            <a:r>
              <a:rPr lang="en-NZ" sz="2400" dirty="0"/>
              <a:t>the views, issues and concerns the Council has about the draft IPI and the changes proposed to the operative Christchurch District Plan  </a:t>
            </a:r>
          </a:p>
          <a:p>
            <a:pPr marL="457200" indent="-457200">
              <a:spcAft>
                <a:spcPts val="800"/>
              </a:spcAft>
              <a:buFont typeface="+mj-lt"/>
              <a:buAutoNum type="alphaLcPeriod"/>
            </a:pPr>
            <a:r>
              <a:rPr lang="en-NZ" sz="2400" dirty="0"/>
              <a:t>the perspective of </a:t>
            </a:r>
            <a:r>
              <a:rPr lang="en-NZ" sz="2400" dirty="0" err="1"/>
              <a:t>Ngāi</a:t>
            </a:r>
            <a:r>
              <a:rPr lang="en-NZ" sz="2400" dirty="0"/>
              <a:t> </a:t>
            </a:r>
            <a:r>
              <a:rPr lang="en-NZ" sz="2400" dirty="0" err="1"/>
              <a:t>Tahu</a:t>
            </a:r>
            <a:r>
              <a:rPr lang="en-NZ" sz="2400" dirty="0"/>
              <a:t> as Treaty partner and mana whenua </a:t>
            </a:r>
          </a:p>
          <a:p>
            <a:pPr marL="457200" indent="-457200">
              <a:spcAft>
                <a:spcPts val="800"/>
              </a:spcAft>
              <a:buFont typeface="+mj-lt"/>
              <a:buAutoNum type="alphaLcPeriod"/>
            </a:pPr>
            <a:r>
              <a:rPr lang="en-NZ" sz="2400" dirty="0"/>
              <a:t>the views of any stakeholders if relevant.</a:t>
            </a:r>
          </a:p>
          <a:p>
            <a:pPr marL="0" indent="0">
              <a:spcAft>
                <a:spcPts val="800"/>
              </a:spcAft>
              <a:buNone/>
            </a:pPr>
            <a:endParaRPr lang="en-NZ" sz="2400" b="1" dirty="0"/>
          </a:p>
          <a:p>
            <a:pPr marL="0" indent="0">
              <a:spcAft>
                <a:spcPts val="800"/>
              </a:spcAft>
              <a:buNone/>
            </a:pPr>
            <a:r>
              <a:rPr lang="en-NZ" sz="2400" b="1" dirty="0"/>
              <a:t>13.</a:t>
            </a:r>
            <a:r>
              <a:rPr lang="en-NZ" sz="2400" dirty="0"/>
              <a:t> If potential next steps to make progress emerge, these will be deemed in scope. </a:t>
            </a:r>
          </a:p>
        </p:txBody>
      </p:sp>
    </p:spTree>
    <p:extLst>
      <p:ext uri="{BB962C8B-B14F-4D97-AF65-F5344CB8AC3E}">
        <p14:creationId xmlns:p14="http://schemas.microsoft.com/office/powerpoint/2010/main" val="14269437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TOR – Methodology </a:t>
            </a:r>
          </a:p>
        </p:txBody>
      </p:sp>
      <p:sp>
        <p:nvSpPr>
          <p:cNvPr id="3" name="Content Placeholder 2"/>
          <p:cNvSpPr>
            <a:spLocks noGrp="1"/>
          </p:cNvSpPr>
          <p:nvPr>
            <p:ph sz="half" idx="1"/>
          </p:nvPr>
        </p:nvSpPr>
        <p:spPr>
          <a:xfrm>
            <a:off x="316871" y="1273363"/>
            <a:ext cx="11518882" cy="4816885"/>
          </a:xfrm>
        </p:spPr>
        <p:txBody>
          <a:bodyPr>
            <a:normAutofit/>
          </a:bodyPr>
          <a:lstStyle/>
          <a:p>
            <a:pPr marL="0" indent="0">
              <a:buNone/>
            </a:pPr>
            <a:r>
              <a:rPr lang="en-NZ" sz="2400" b="1" dirty="0"/>
              <a:t>14. </a:t>
            </a:r>
            <a:r>
              <a:rPr lang="en-NZ" sz="2400" dirty="0"/>
              <a:t>The investigator will: </a:t>
            </a:r>
          </a:p>
          <a:p>
            <a:pPr marL="457200" indent="-457200">
              <a:spcAft>
                <a:spcPts val="800"/>
              </a:spcAft>
              <a:buFont typeface="+mj-lt"/>
              <a:buAutoNum type="alphaLcPeriod"/>
            </a:pPr>
            <a:r>
              <a:rPr lang="en-NZ" sz="2400" dirty="0"/>
              <a:t>in the first five days of the investigation, work with the Council, </a:t>
            </a:r>
            <a:r>
              <a:rPr lang="en-NZ" sz="2400" dirty="0" err="1"/>
              <a:t>MfE</a:t>
            </a:r>
            <a:r>
              <a:rPr lang="en-NZ" sz="2400" dirty="0"/>
              <a:t> and MHUD to confirm a project plan  </a:t>
            </a:r>
          </a:p>
          <a:p>
            <a:pPr marL="457200" indent="-457200">
              <a:spcAft>
                <a:spcPts val="800"/>
              </a:spcAft>
              <a:buFont typeface="+mj-lt"/>
              <a:buAutoNum type="alphaLcPeriod"/>
            </a:pPr>
            <a:r>
              <a:rPr lang="en-NZ" sz="2400" dirty="0"/>
              <a:t>hold interviews/workshops with staff and councillors about the draft IPI </a:t>
            </a:r>
          </a:p>
          <a:p>
            <a:pPr marL="457200" indent="-457200">
              <a:spcAft>
                <a:spcPts val="800"/>
              </a:spcAft>
              <a:buFont typeface="+mj-lt"/>
              <a:buAutoNum type="alphaLcPeriod"/>
            </a:pPr>
            <a:r>
              <a:rPr lang="en-NZ" sz="2400" dirty="0"/>
              <a:t>seek the views of </a:t>
            </a:r>
            <a:r>
              <a:rPr lang="en-NZ" sz="2400" dirty="0" err="1"/>
              <a:t>Ngāi</a:t>
            </a:r>
            <a:r>
              <a:rPr lang="en-NZ" sz="2400" dirty="0"/>
              <a:t> </a:t>
            </a:r>
            <a:r>
              <a:rPr lang="en-NZ" sz="2400" dirty="0" err="1"/>
              <a:t>Tahu</a:t>
            </a:r>
            <a:r>
              <a:rPr lang="en-NZ" sz="2400" dirty="0"/>
              <a:t> as Treaty partner and mana whenua </a:t>
            </a:r>
          </a:p>
          <a:p>
            <a:pPr marL="457200" indent="-457200">
              <a:spcAft>
                <a:spcPts val="800"/>
              </a:spcAft>
              <a:buFont typeface="+mj-lt"/>
              <a:buAutoNum type="alphaLcPeriod"/>
            </a:pPr>
            <a:r>
              <a:rPr lang="en-NZ" sz="2400" dirty="0"/>
              <a:t>seek to understand any barriers to notification of an IPI </a:t>
            </a:r>
          </a:p>
          <a:p>
            <a:pPr marL="457200" indent="-457200">
              <a:spcAft>
                <a:spcPts val="800"/>
              </a:spcAft>
              <a:buFont typeface="+mj-lt"/>
              <a:buAutoNum type="alphaLcPeriod"/>
            </a:pPr>
            <a:r>
              <a:rPr lang="en-NZ" sz="2400" dirty="0"/>
              <a:t>complete a draft independent report, including recommendations for the Minister on the options for addressing any issues identified in the investigation </a:t>
            </a:r>
          </a:p>
          <a:p>
            <a:pPr marL="457200" indent="-457200">
              <a:spcAft>
                <a:spcPts val="800"/>
              </a:spcAft>
              <a:buFont typeface="+mj-lt"/>
              <a:buAutoNum type="alphaLcPeriod"/>
            </a:pPr>
            <a:r>
              <a:rPr lang="en-NZ" sz="2400" dirty="0"/>
              <a:t>finalise and present the report to the Minister. </a:t>
            </a:r>
          </a:p>
        </p:txBody>
      </p:sp>
    </p:spTree>
    <p:extLst>
      <p:ext uri="{BB962C8B-B14F-4D97-AF65-F5344CB8AC3E}">
        <p14:creationId xmlns:p14="http://schemas.microsoft.com/office/powerpoint/2010/main" val="42730877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04838" y="0"/>
            <a:ext cx="9636442" cy="2186247"/>
          </a:xfrm>
        </p:spPr>
        <p:txBody>
          <a:bodyPr/>
          <a:lstStyle/>
          <a:p>
            <a:r>
              <a:rPr lang="en-NZ" sz="4800" dirty="0"/>
              <a:t>Thanks for joining us </a:t>
            </a:r>
            <a:br>
              <a:rPr lang="en-NZ" sz="4800" dirty="0"/>
            </a:br>
            <a:r>
              <a:rPr lang="en-NZ" sz="4800" dirty="0"/>
              <a:t>for this webinar</a:t>
            </a:r>
          </a:p>
        </p:txBody>
      </p:sp>
      <p:sp>
        <p:nvSpPr>
          <p:cNvPr id="5" name="Content Placeholder 2"/>
          <p:cNvSpPr>
            <a:spLocks noGrp="1"/>
          </p:cNvSpPr>
          <p:nvPr>
            <p:ph sz="quarter" idx="10"/>
          </p:nvPr>
        </p:nvSpPr>
        <p:spPr>
          <a:xfrm>
            <a:off x="604838" y="2853802"/>
            <a:ext cx="9745392" cy="1338349"/>
          </a:xfrm>
        </p:spPr>
        <p:txBody>
          <a:bodyPr/>
          <a:lstStyle/>
          <a:p>
            <a:r>
              <a:rPr lang="en-NZ" sz="2000" dirty="0"/>
              <a:t>To give feedback about the webinar or ask further questions - </a:t>
            </a:r>
            <a:r>
              <a:rPr lang="en-NZ" sz="2000" b="1" dirty="0"/>
              <a:t>engagement@ccc.govt.nz</a:t>
            </a:r>
            <a:r>
              <a:rPr lang="en-NZ" sz="2000" dirty="0"/>
              <a:t> </a:t>
            </a:r>
          </a:p>
          <a:p>
            <a:r>
              <a:rPr lang="en-NZ" sz="2000" dirty="0"/>
              <a:t>To talk to the </a:t>
            </a:r>
            <a:r>
              <a:rPr lang="en-NZ" sz="2000"/>
              <a:t>Plan Change team </a:t>
            </a:r>
            <a:r>
              <a:rPr lang="en-NZ" sz="2000" dirty="0"/>
              <a:t>- </a:t>
            </a:r>
            <a:r>
              <a:rPr lang="en-NZ" sz="2000" b="1" dirty="0"/>
              <a:t>03 941 8999</a:t>
            </a:r>
          </a:p>
        </p:txBody>
      </p:sp>
    </p:spTree>
    <p:extLst>
      <p:ext uri="{BB962C8B-B14F-4D97-AF65-F5344CB8AC3E}">
        <p14:creationId xmlns:p14="http://schemas.microsoft.com/office/powerpoint/2010/main" val="19966444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02229" y="496666"/>
            <a:ext cx="9004417" cy="27829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3200" b="0" i="0" u="none" strike="noStrike" kern="1200" cap="none" spc="0" normalizeH="0" baseline="0" noProof="0" dirty="0">
                <a:ln>
                  <a:noFill/>
                </a:ln>
                <a:solidFill>
                  <a:srgbClr val="FFFFFF"/>
                </a:solidFill>
                <a:effectLst/>
                <a:uLnTx/>
                <a:uFillTx/>
                <a:latin typeface="Source Sans Pro"/>
                <a:ea typeface="+mn-ea"/>
                <a:cs typeface="+mn-cs"/>
              </a:rPr>
              <a:t>Your camera and mic are turned off, but you can ask the team questions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2400" dirty="0">
              <a:solidFill>
                <a:srgbClr val="FFFFFF"/>
              </a:solidFill>
              <a:latin typeface="Source Sans Pro"/>
            </a:endParaRP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NZ" sz="2000" b="0" i="0" u="none" strike="noStrike" kern="1200" cap="none" spc="0" normalizeH="0" baseline="0" noProof="0" dirty="0">
                <a:ln>
                  <a:noFill/>
                </a:ln>
                <a:solidFill>
                  <a:srgbClr val="FFFFFF"/>
                </a:solidFill>
                <a:effectLst/>
                <a:uLnTx/>
                <a:uFillTx/>
                <a:latin typeface="Source Sans Pro"/>
                <a:ea typeface="+mn-ea"/>
                <a:cs typeface="+mn-cs"/>
              </a:rPr>
              <a:t>Questions emailed in should be answered during webinar</a:t>
            </a: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NZ" sz="2000" dirty="0">
                <a:solidFill>
                  <a:srgbClr val="FFFFFF"/>
                </a:solidFill>
                <a:latin typeface="Source Sans Pro"/>
              </a:rPr>
              <a:t>Questions asked during webinar will be answered if time allows or in writing</a:t>
            </a: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NZ" sz="2000" b="0" i="0" u="none" strike="noStrike" kern="1200" cap="none" spc="0" normalizeH="0" baseline="0" noProof="0" dirty="0">
                <a:ln>
                  <a:noFill/>
                </a:ln>
                <a:solidFill>
                  <a:srgbClr val="FFFFFF"/>
                </a:solidFill>
                <a:effectLst/>
                <a:uLnTx/>
                <a:uFillTx/>
                <a:latin typeface="Source Sans Pro"/>
                <a:ea typeface="+mn-ea"/>
                <a:cs typeface="+mn-cs"/>
              </a:rPr>
              <a:t>Questions can be asked after the webinar – </a:t>
            </a:r>
            <a:r>
              <a:rPr kumimoji="0" lang="en-NZ" sz="2000" i="0" u="none" strike="noStrike" kern="1200" cap="none" spc="0" normalizeH="0" baseline="0" noProof="0" dirty="0">
                <a:ln>
                  <a:noFill/>
                </a:ln>
                <a:solidFill>
                  <a:srgbClr val="FFFFFF"/>
                </a:solidFill>
                <a:effectLst/>
                <a:uLnTx/>
                <a:uFillTx/>
                <a:latin typeface="Source Sans Pro SemiBold" panose="020B0603030403020204" pitchFamily="34" charset="0"/>
                <a:ea typeface="Source Sans Pro SemiBold" panose="020B0603030403020204" pitchFamily="34" charset="0"/>
              </a:rPr>
              <a:t>engagement@ccc.govt.nz</a:t>
            </a:r>
          </a:p>
        </p:txBody>
      </p:sp>
      <p:grpSp>
        <p:nvGrpSpPr>
          <p:cNvPr id="16" name="Group 15">
            <a:extLst>
              <a:ext uri="{FF2B5EF4-FFF2-40B4-BE49-F238E27FC236}">
                <a16:creationId xmlns:a16="http://schemas.microsoft.com/office/drawing/2014/main" id="{5E1E485B-C725-C122-5040-77E8077EBDD0}"/>
              </a:ext>
            </a:extLst>
          </p:cNvPr>
          <p:cNvGrpSpPr/>
          <p:nvPr/>
        </p:nvGrpSpPr>
        <p:grpSpPr>
          <a:xfrm>
            <a:off x="4523653" y="4726436"/>
            <a:ext cx="3781447" cy="1219315"/>
            <a:chOff x="429825" y="4695036"/>
            <a:chExt cx="3781447" cy="1219315"/>
          </a:xfrm>
        </p:grpSpPr>
        <p:sp>
          <p:nvSpPr>
            <p:cNvPr id="22" name="Rectangle 21"/>
            <p:cNvSpPr/>
            <p:nvPr/>
          </p:nvSpPr>
          <p:spPr>
            <a:xfrm>
              <a:off x="429825" y="4695036"/>
              <a:ext cx="3781447"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2000" b="1" i="0" u="none" strike="noStrike" kern="1200" cap="none" spc="0" normalizeH="0" baseline="0" noProof="0" dirty="0">
                  <a:ln>
                    <a:noFill/>
                  </a:ln>
                  <a:solidFill>
                    <a:srgbClr val="FFFFFF"/>
                  </a:solidFill>
                  <a:effectLst/>
                  <a:uLnTx/>
                  <a:uFillTx/>
                  <a:latin typeface="Source Sans Pro"/>
                  <a:ea typeface="+mn-ea"/>
                  <a:cs typeface="+mn-cs"/>
                </a:rPr>
                <a:t>Web browsers (no app)</a:t>
              </a:r>
            </a:p>
          </p:txBody>
        </p:sp>
        <p:grpSp>
          <p:nvGrpSpPr>
            <p:cNvPr id="15" name="Group 14">
              <a:extLst>
                <a:ext uri="{FF2B5EF4-FFF2-40B4-BE49-F238E27FC236}">
                  <a16:creationId xmlns:a16="http://schemas.microsoft.com/office/drawing/2014/main" id="{8EEB4503-0A26-0C4D-4B08-F4035D16BA1C}"/>
                </a:ext>
              </a:extLst>
            </p:cNvPr>
            <p:cNvGrpSpPr/>
            <p:nvPr/>
          </p:nvGrpSpPr>
          <p:grpSpPr>
            <a:xfrm>
              <a:off x="429825" y="5194351"/>
              <a:ext cx="3561855" cy="720000"/>
              <a:chOff x="464861" y="5133171"/>
              <a:chExt cx="3561855" cy="720000"/>
            </a:xfrm>
          </p:grpSpPr>
          <p:pic>
            <p:nvPicPr>
              <p:cNvPr id="21" name="Picture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4861" y="5133171"/>
                <a:ext cx="732117" cy="720000"/>
              </a:xfrm>
              <a:prstGeom prst="rect">
                <a:avLst/>
              </a:prstGeom>
            </p:spPr>
          </p:pic>
          <p:sp>
            <p:nvSpPr>
              <p:cNvPr id="23" name="Rectangle 22"/>
              <p:cNvSpPr/>
              <p:nvPr/>
            </p:nvSpPr>
            <p:spPr>
              <a:xfrm>
                <a:off x="1203363" y="5158246"/>
                <a:ext cx="2823353"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1800" b="0" i="0" u="none" strike="noStrike" kern="1200" cap="none" spc="0" normalizeH="0" baseline="0" noProof="0" dirty="0">
                    <a:ln>
                      <a:noFill/>
                    </a:ln>
                    <a:solidFill>
                      <a:srgbClr val="FFFFFF"/>
                    </a:solidFill>
                    <a:effectLst/>
                    <a:uLnTx/>
                    <a:uFillTx/>
                    <a:latin typeface="Source Sans Pro"/>
                    <a:ea typeface="+mn-ea"/>
                    <a:cs typeface="+mn-cs"/>
                  </a:rPr>
                  <a:t>Email </a:t>
                </a:r>
                <a:r>
                  <a:rPr kumimoji="0" lang="en-NZ" sz="1800" b="1" i="0" u="none" strike="noStrike" kern="1200" cap="none" spc="0" normalizeH="0" baseline="0" noProof="0" dirty="0">
                    <a:ln>
                      <a:noFill/>
                    </a:ln>
                    <a:solidFill>
                      <a:srgbClr val="FFFFFF"/>
                    </a:solidFill>
                    <a:effectLst/>
                    <a:uLnTx/>
                    <a:uFillTx/>
                    <a:latin typeface="Source Sans Pro"/>
                    <a:ea typeface="+mn-ea"/>
                    <a:cs typeface="+mn-cs"/>
                  </a:rPr>
                  <a:t>engagement@ccc.govt.nz</a:t>
                </a:r>
              </a:p>
            </p:txBody>
          </p:sp>
        </p:grpSp>
      </p:grpSp>
      <p:sp>
        <p:nvSpPr>
          <p:cNvPr id="28" name="Rectangle 27"/>
          <p:cNvSpPr/>
          <p:nvPr/>
        </p:nvSpPr>
        <p:spPr>
          <a:xfrm>
            <a:off x="8435724" y="4726436"/>
            <a:ext cx="1839849"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2000" b="1" dirty="0">
                <a:solidFill>
                  <a:srgbClr val="FFFFFF"/>
                </a:solidFill>
                <a:latin typeface="Source Sans Pro"/>
              </a:rPr>
              <a:t>Mobile users</a:t>
            </a:r>
            <a:endParaRPr kumimoji="0" lang="en-NZ" sz="2000" b="1" i="0" u="none" strike="noStrike" kern="1200" cap="none" spc="0" normalizeH="0" baseline="0" noProof="0" dirty="0">
              <a:ln>
                <a:noFill/>
              </a:ln>
              <a:solidFill>
                <a:srgbClr val="FFFFFF"/>
              </a:solidFill>
              <a:effectLst/>
              <a:uLnTx/>
              <a:uFillTx/>
              <a:latin typeface="Source Sans Pro"/>
              <a:ea typeface="+mn-ea"/>
              <a:cs typeface="+mn-cs"/>
            </a:endParaRPr>
          </a:p>
        </p:txBody>
      </p:sp>
      <p:grpSp>
        <p:nvGrpSpPr>
          <p:cNvPr id="12" name="Group 11">
            <a:extLst>
              <a:ext uri="{FF2B5EF4-FFF2-40B4-BE49-F238E27FC236}">
                <a16:creationId xmlns:a16="http://schemas.microsoft.com/office/drawing/2014/main" id="{777B09E5-B1EC-31DB-412A-C1EAFA43E750}"/>
              </a:ext>
            </a:extLst>
          </p:cNvPr>
          <p:cNvGrpSpPr/>
          <p:nvPr/>
        </p:nvGrpSpPr>
        <p:grpSpPr>
          <a:xfrm>
            <a:off x="8435724" y="5194351"/>
            <a:ext cx="3188830" cy="720000"/>
            <a:chOff x="5721785" y="3273683"/>
            <a:chExt cx="3188830" cy="720000"/>
          </a:xfrm>
        </p:grpSpPr>
        <p:pic>
          <p:nvPicPr>
            <p:cNvPr id="27" name="Picture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5721785" y="3273683"/>
              <a:ext cx="720000" cy="720000"/>
            </a:xfrm>
            <a:prstGeom prst="rect">
              <a:avLst/>
            </a:prstGeom>
          </p:spPr>
        </p:pic>
        <p:sp>
          <p:nvSpPr>
            <p:cNvPr id="29" name="Rectangle 28"/>
            <p:cNvSpPr/>
            <p:nvPr/>
          </p:nvSpPr>
          <p:spPr>
            <a:xfrm>
              <a:off x="6507657" y="3429396"/>
              <a:ext cx="2402958"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dirty="0">
                  <a:solidFill>
                    <a:srgbClr val="FFFFFF"/>
                  </a:solidFill>
                  <a:latin typeface="Source Sans Pro"/>
                </a:rPr>
                <a:t>U</a:t>
              </a:r>
              <a:r>
                <a:rPr kumimoji="0" lang="en-NZ" sz="1800" i="0" u="none" strike="noStrike" kern="1200" cap="none" spc="0" normalizeH="0" baseline="0" noProof="0" dirty="0">
                  <a:ln>
                    <a:noFill/>
                  </a:ln>
                  <a:solidFill>
                    <a:srgbClr val="FFFFFF"/>
                  </a:solidFill>
                  <a:effectLst/>
                  <a:uLnTx/>
                  <a:uFillTx/>
                  <a:latin typeface="Source Sans Pro"/>
                  <a:ea typeface="+mn-ea"/>
                  <a:cs typeface="+mn-cs"/>
                </a:rPr>
                <a:t>se Q&amp;A or </a:t>
              </a:r>
              <a:r>
                <a:rPr lang="en-NZ" sz="1800" dirty="0">
                  <a:solidFill>
                    <a:srgbClr val="FFFFFF"/>
                  </a:solidFill>
                  <a:latin typeface="Source Sans Pro"/>
                </a:rPr>
                <a:t>Teams chat</a:t>
              </a:r>
              <a:r>
                <a:rPr lang="en-NZ" dirty="0">
                  <a:solidFill>
                    <a:srgbClr val="FFFFFF"/>
                  </a:solidFill>
                  <a:latin typeface="Source Sans Pro"/>
                </a:rPr>
                <a:t> </a:t>
              </a:r>
            </a:p>
          </p:txBody>
        </p:sp>
      </p:grpSp>
      <p:grpSp>
        <p:nvGrpSpPr>
          <p:cNvPr id="18" name="Group 17">
            <a:extLst>
              <a:ext uri="{FF2B5EF4-FFF2-40B4-BE49-F238E27FC236}">
                <a16:creationId xmlns:a16="http://schemas.microsoft.com/office/drawing/2014/main" id="{06E7E412-70FA-F6C2-B649-718D51ED22A5}"/>
              </a:ext>
            </a:extLst>
          </p:cNvPr>
          <p:cNvGrpSpPr/>
          <p:nvPr/>
        </p:nvGrpSpPr>
        <p:grpSpPr>
          <a:xfrm>
            <a:off x="402229" y="4732709"/>
            <a:ext cx="3946316" cy="1234710"/>
            <a:chOff x="4222715" y="4695036"/>
            <a:chExt cx="3946316" cy="1234710"/>
          </a:xfrm>
        </p:grpSpPr>
        <p:grpSp>
          <p:nvGrpSpPr>
            <p:cNvPr id="8" name="Group 7"/>
            <p:cNvGrpSpPr/>
            <p:nvPr/>
          </p:nvGrpSpPr>
          <p:grpSpPr>
            <a:xfrm>
              <a:off x="4292499" y="5198969"/>
              <a:ext cx="3457083" cy="730777"/>
              <a:chOff x="3799279" y="5270043"/>
              <a:chExt cx="3432939" cy="720000"/>
            </a:xfrm>
          </p:grpSpPr>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99279" y="5270043"/>
                <a:ext cx="720000" cy="720000"/>
              </a:xfrm>
              <a:prstGeom prst="rect">
                <a:avLst/>
              </a:prstGeom>
            </p:spPr>
          </p:pic>
          <p:sp>
            <p:nvSpPr>
              <p:cNvPr id="30" name="Rectangle 29"/>
              <p:cNvSpPr/>
              <p:nvPr/>
            </p:nvSpPr>
            <p:spPr>
              <a:xfrm>
                <a:off x="4519279" y="5448298"/>
                <a:ext cx="2712939" cy="36388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1800" b="0" i="0" u="none" strike="noStrike" kern="1200" cap="none" spc="0" normalizeH="0" baseline="0" noProof="0" dirty="0">
                    <a:ln>
                      <a:noFill/>
                    </a:ln>
                    <a:solidFill>
                      <a:srgbClr val="FFFFFF"/>
                    </a:solidFill>
                    <a:effectLst/>
                    <a:uLnTx/>
                    <a:uFillTx/>
                    <a:latin typeface="Source Sans Pro"/>
                    <a:ea typeface="+mn-ea"/>
                    <a:cs typeface="+mn-cs"/>
                  </a:rPr>
                  <a:t>Use  Teams Q&amp;A </a:t>
                </a:r>
                <a:endParaRPr kumimoji="0" lang="en-NZ" sz="1800" b="1" i="0" u="none" strike="noStrike" kern="1200" cap="none" spc="0" normalizeH="0" baseline="0" noProof="0" dirty="0">
                  <a:ln>
                    <a:noFill/>
                  </a:ln>
                  <a:solidFill>
                    <a:srgbClr val="FFFFFF"/>
                  </a:solidFill>
                  <a:effectLst/>
                  <a:uLnTx/>
                  <a:uFillTx/>
                  <a:latin typeface="Source Sans Pro"/>
                  <a:ea typeface="+mn-ea"/>
                  <a:cs typeface="+mn-cs"/>
                </a:endParaRPr>
              </a:p>
            </p:txBody>
          </p:sp>
        </p:grpSp>
        <p:sp>
          <p:nvSpPr>
            <p:cNvPr id="10" name="Rectangle 9">
              <a:extLst>
                <a:ext uri="{FF2B5EF4-FFF2-40B4-BE49-F238E27FC236}">
                  <a16:creationId xmlns:a16="http://schemas.microsoft.com/office/drawing/2014/main" id="{95E39169-3CF0-C63B-AC4F-319C5E24C543}"/>
                </a:ext>
              </a:extLst>
            </p:cNvPr>
            <p:cNvSpPr/>
            <p:nvPr/>
          </p:nvSpPr>
          <p:spPr>
            <a:xfrm>
              <a:off x="4222715" y="4695036"/>
              <a:ext cx="3946316"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2000" b="1" i="0" u="none" strike="noStrike" kern="1200" cap="none" spc="0" normalizeH="0" baseline="0" noProof="0" dirty="0">
                  <a:ln>
                    <a:noFill/>
                  </a:ln>
                  <a:solidFill>
                    <a:srgbClr val="FFFFFF"/>
                  </a:solidFill>
                  <a:effectLst/>
                  <a:uLnTx/>
                  <a:uFillTx/>
                  <a:latin typeface="Source Sans Pro"/>
                  <a:ea typeface="+mn-ea"/>
                  <a:cs typeface="+mn-cs"/>
                </a:rPr>
                <a:t>Web browsers (</a:t>
              </a:r>
              <a:r>
                <a:rPr lang="en-NZ" sz="2000" b="1" dirty="0">
                  <a:solidFill>
                    <a:srgbClr val="FFFFFF"/>
                  </a:solidFill>
                  <a:latin typeface="Source Sans Pro"/>
                </a:rPr>
                <a:t>using Teams </a:t>
              </a:r>
              <a:r>
                <a:rPr kumimoji="0" lang="en-NZ" sz="2000" b="1" i="0" u="none" strike="noStrike" kern="1200" cap="none" spc="0" normalizeH="0" baseline="0" noProof="0" dirty="0">
                  <a:ln>
                    <a:noFill/>
                  </a:ln>
                  <a:solidFill>
                    <a:srgbClr val="FFFFFF"/>
                  </a:solidFill>
                  <a:effectLst/>
                  <a:uLnTx/>
                  <a:uFillTx/>
                  <a:latin typeface="Source Sans Pro"/>
                  <a:ea typeface="+mn-ea"/>
                  <a:cs typeface="+mn-cs"/>
                </a:rPr>
                <a:t>app)</a:t>
              </a:r>
            </a:p>
          </p:txBody>
        </p:sp>
      </p:grpSp>
      <p:pic>
        <p:nvPicPr>
          <p:cNvPr id="14" name="Picture 13">
            <a:extLst>
              <a:ext uri="{FF2B5EF4-FFF2-40B4-BE49-F238E27FC236}">
                <a16:creationId xmlns:a16="http://schemas.microsoft.com/office/drawing/2014/main" id="{020525BF-976A-6E52-7584-419A51A5FFE6}"/>
              </a:ext>
            </a:extLst>
          </p:cNvPr>
          <p:cNvPicPr>
            <a:picLocks noChangeAspect="1"/>
          </p:cNvPicPr>
          <p:nvPr/>
        </p:nvPicPr>
        <p:blipFill rotWithShape="1">
          <a:blip r:embed="rId5"/>
          <a:srcRect l="2512" r="1" b="3787"/>
          <a:stretch/>
        </p:blipFill>
        <p:spPr>
          <a:xfrm>
            <a:off x="9931940" y="547175"/>
            <a:ext cx="1904599" cy="3955743"/>
          </a:xfrm>
          <a:prstGeom prst="rect">
            <a:avLst/>
          </a:prstGeom>
        </p:spPr>
      </p:pic>
    </p:spTree>
    <p:extLst>
      <p:ext uri="{BB962C8B-B14F-4D97-AF65-F5344CB8AC3E}">
        <p14:creationId xmlns:p14="http://schemas.microsoft.com/office/powerpoint/2010/main" val="40954340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Introductions and webinar format</a:t>
            </a:r>
          </a:p>
        </p:txBody>
      </p:sp>
      <p:graphicFrame>
        <p:nvGraphicFramePr>
          <p:cNvPr id="8" name="Diagram 7"/>
          <p:cNvGraphicFramePr/>
          <p:nvPr>
            <p:extLst>
              <p:ext uri="{D42A27DB-BD31-4B8C-83A1-F6EECF244321}">
                <p14:modId xmlns:p14="http://schemas.microsoft.com/office/powerpoint/2010/main" val="1203529032"/>
              </p:ext>
            </p:extLst>
          </p:nvPr>
        </p:nvGraphicFramePr>
        <p:xfrm>
          <a:off x="316871" y="1430868"/>
          <a:ext cx="6913662" cy="35216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Round Diagonal Corner Rectangle 9"/>
          <p:cNvSpPr/>
          <p:nvPr/>
        </p:nvSpPr>
        <p:spPr>
          <a:xfrm>
            <a:off x="1370630" y="4952496"/>
            <a:ext cx="4806144" cy="516971"/>
          </a:xfrm>
          <a:prstGeom prst="round2Diag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NZ" b="1" dirty="0"/>
          </a:p>
          <a:p>
            <a:pPr algn="ctr"/>
            <a:r>
              <a:rPr lang="en-NZ" b="1" dirty="0"/>
              <a:t>Your presenters</a:t>
            </a:r>
          </a:p>
          <a:p>
            <a:endParaRPr lang="en-NZ" dirty="0"/>
          </a:p>
        </p:txBody>
      </p:sp>
      <p:sp>
        <p:nvSpPr>
          <p:cNvPr id="11" name="Rounded Rectangle 10"/>
          <p:cNvSpPr/>
          <p:nvPr/>
        </p:nvSpPr>
        <p:spPr>
          <a:xfrm>
            <a:off x="7653867" y="1701799"/>
            <a:ext cx="4181886" cy="408940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NZ" sz="2000" b="1" dirty="0"/>
              <a:t>Format for the session</a:t>
            </a:r>
          </a:p>
          <a:p>
            <a:r>
              <a:rPr lang="en-NZ" dirty="0"/>
              <a:t>Thanks for your questions – these will be answered in the presentation</a:t>
            </a:r>
          </a:p>
          <a:p>
            <a:endParaRPr lang="en-NZ" dirty="0"/>
          </a:p>
          <a:p>
            <a:r>
              <a:rPr lang="en-NZ" dirty="0"/>
              <a:t>Mics and videos are off to keep the session flowing</a:t>
            </a:r>
          </a:p>
          <a:p>
            <a:endParaRPr lang="en-NZ" dirty="0"/>
          </a:p>
          <a:p>
            <a:r>
              <a:rPr lang="en-NZ" dirty="0"/>
              <a:t>We’ll pause for questions at the end of the presentation</a:t>
            </a:r>
          </a:p>
          <a:p>
            <a:endParaRPr lang="en-NZ" dirty="0"/>
          </a:p>
          <a:p>
            <a:r>
              <a:rPr lang="en-NZ" dirty="0"/>
              <a:t>Mop-up questions will be answered in writing</a:t>
            </a:r>
          </a:p>
          <a:p>
            <a:endParaRPr lang="en-NZ" dirty="0"/>
          </a:p>
        </p:txBody>
      </p:sp>
    </p:spTree>
    <p:extLst>
      <p:ext uri="{BB962C8B-B14F-4D97-AF65-F5344CB8AC3E}">
        <p14:creationId xmlns:p14="http://schemas.microsoft.com/office/powerpoint/2010/main" val="1641670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Purpose</a:t>
            </a:r>
          </a:p>
        </p:txBody>
      </p:sp>
      <p:sp>
        <p:nvSpPr>
          <p:cNvPr id="3" name="Content Placeholder 2"/>
          <p:cNvSpPr>
            <a:spLocks noGrp="1"/>
          </p:cNvSpPr>
          <p:nvPr>
            <p:ph sz="half" idx="1"/>
          </p:nvPr>
        </p:nvSpPr>
        <p:spPr>
          <a:xfrm>
            <a:off x="316870" y="1404256"/>
            <a:ext cx="8685616" cy="4604657"/>
          </a:xfrm>
        </p:spPr>
        <p:txBody>
          <a:bodyPr>
            <a:normAutofit/>
          </a:bodyPr>
          <a:lstStyle/>
          <a:p>
            <a:pPr marL="446088" indent="-446088">
              <a:spcAft>
                <a:spcPts val="800"/>
              </a:spcAft>
              <a:buFont typeface="Wingdings" panose="05000000000000000000" pitchFamily="2" charset="2"/>
              <a:buChar char="Ø"/>
            </a:pPr>
            <a:r>
              <a:rPr lang="en-NZ" dirty="0"/>
              <a:t>Reminder of Council’s obligations</a:t>
            </a:r>
          </a:p>
          <a:p>
            <a:pPr marL="446088" indent="-446088">
              <a:spcAft>
                <a:spcPts val="800"/>
              </a:spcAft>
              <a:buFont typeface="Wingdings" panose="05000000000000000000" pitchFamily="2" charset="2"/>
              <a:buChar char="Ø"/>
            </a:pPr>
            <a:r>
              <a:rPr lang="en-NZ" dirty="0"/>
              <a:t>Overview of what we’ve done since September </a:t>
            </a:r>
          </a:p>
          <a:p>
            <a:pPr marL="446088" indent="-446088">
              <a:spcAft>
                <a:spcPts val="800"/>
              </a:spcAft>
              <a:buFont typeface="Wingdings" panose="05000000000000000000" pitchFamily="2" charset="2"/>
              <a:buChar char="Ø"/>
            </a:pPr>
            <a:r>
              <a:rPr lang="en-NZ" dirty="0"/>
              <a:t>Summary of what the alternative proposal looks like</a:t>
            </a:r>
          </a:p>
          <a:p>
            <a:pPr marL="446088" indent="-446088">
              <a:spcAft>
                <a:spcPts val="800"/>
              </a:spcAft>
              <a:buFont typeface="Wingdings" panose="05000000000000000000" pitchFamily="2" charset="2"/>
              <a:buChar char="Ø"/>
            </a:pPr>
            <a:r>
              <a:rPr lang="en-NZ" dirty="0"/>
              <a:t>Answer questions</a:t>
            </a:r>
          </a:p>
          <a:p>
            <a:pPr>
              <a:spcAft>
                <a:spcPts val="800"/>
              </a:spcAft>
            </a:pPr>
            <a:endParaRPr lang="en-NZ" dirty="0"/>
          </a:p>
          <a:p>
            <a:pPr marL="0" indent="0">
              <a:spcAft>
                <a:spcPts val="800"/>
              </a:spcAft>
              <a:buNone/>
            </a:pPr>
            <a:r>
              <a:rPr lang="en-NZ" b="1" dirty="0"/>
              <a:t>Later:</a:t>
            </a:r>
          </a:p>
          <a:p>
            <a:pPr marL="446088" indent="-446088">
              <a:spcAft>
                <a:spcPts val="800"/>
              </a:spcAft>
              <a:buFont typeface="Wingdings" panose="05000000000000000000" pitchFamily="2" charset="2"/>
              <a:buChar char="Ø"/>
            </a:pPr>
            <a:r>
              <a:rPr lang="en-NZ" dirty="0"/>
              <a:t>John </a:t>
            </a:r>
            <a:r>
              <a:rPr lang="en-NZ" dirty="0" err="1"/>
              <a:t>Hardie</a:t>
            </a:r>
            <a:r>
              <a:rPr lang="en-NZ" dirty="0"/>
              <a:t>, appointed Investigator, presents and answers questions, as required</a:t>
            </a:r>
          </a:p>
        </p:txBody>
      </p:sp>
    </p:spTree>
    <p:extLst>
      <p:ext uri="{BB962C8B-B14F-4D97-AF65-F5344CB8AC3E}">
        <p14:creationId xmlns:p14="http://schemas.microsoft.com/office/powerpoint/2010/main" val="2348812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871" y="215496"/>
            <a:ext cx="11518882" cy="657917"/>
          </a:xfrm>
        </p:spPr>
        <p:txBody>
          <a:bodyPr>
            <a:normAutofit/>
          </a:bodyPr>
          <a:lstStyle/>
          <a:p>
            <a:r>
              <a:rPr lang="en-NZ" dirty="0"/>
              <a:t>Work completed this year</a:t>
            </a:r>
            <a:endParaRPr lang="en-NZ" dirty="0">
              <a:solidFill>
                <a:srgbClr val="FF0000"/>
              </a:solidFill>
            </a:endParaRPr>
          </a:p>
        </p:txBody>
      </p:sp>
      <p:graphicFrame>
        <p:nvGraphicFramePr>
          <p:cNvPr id="9" name="Diagram 8"/>
          <p:cNvGraphicFramePr/>
          <p:nvPr>
            <p:extLst>
              <p:ext uri="{D42A27DB-BD31-4B8C-83A1-F6EECF244321}">
                <p14:modId xmlns:p14="http://schemas.microsoft.com/office/powerpoint/2010/main" val="559403747"/>
              </p:ext>
            </p:extLst>
          </p:nvPr>
        </p:nvGraphicFramePr>
        <p:xfrm>
          <a:off x="-79434" y="905548"/>
          <a:ext cx="12033135"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813537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Central government steps – Intensification</a:t>
            </a:r>
          </a:p>
        </p:txBody>
      </p:sp>
      <p:sp>
        <p:nvSpPr>
          <p:cNvPr id="3" name="Content Placeholder 2"/>
          <p:cNvSpPr>
            <a:spLocks noGrp="1"/>
          </p:cNvSpPr>
          <p:nvPr>
            <p:ph idx="1"/>
          </p:nvPr>
        </p:nvSpPr>
        <p:spPr>
          <a:xfrm>
            <a:off x="316871" y="1664898"/>
            <a:ext cx="11518882" cy="4380302"/>
          </a:xfrm>
        </p:spPr>
        <p:txBody>
          <a:bodyPr>
            <a:normAutofit/>
          </a:bodyPr>
          <a:lstStyle/>
          <a:p>
            <a:pPr marL="0" indent="0">
              <a:buNone/>
            </a:pPr>
            <a:r>
              <a:rPr lang="en-NZ" sz="2400" b="1" dirty="0"/>
              <a:t>2020: 		</a:t>
            </a:r>
            <a:r>
              <a:rPr lang="en-NZ" sz="2400" dirty="0"/>
              <a:t>National Policy Statement – Urban Development (NPS-UD) requires 			District Plan changes to enable intensification</a:t>
            </a:r>
          </a:p>
          <a:p>
            <a:pPr marL="0" indent="0">
              <a:buNone/>
            </a:pPr>
            <a:r>
              <a:rPr lang="en-NZ" sz="2400" b="1" dirty="0"/>
              <a:t>	 </a:t>
            </a:r>
            <a:r>
              <a:rPr lang="en-NZ" sz="2400" dirty="0"/>
              <a:t>	</a:t>
            </a:r>
          </a:p>
          <a:p>
            <a:pPr marL="0" indent="0">
              <a:buNone/>
            </a:pPr>
            <a:endParaRPr lang="en-NZ" sz="2400" dirty="0"/>
          </a:p>
          <a:p>
            <a:pPr marL="0" indent="0">
              <a:buNone/>
            </a:pPr>
            <a:r>
              <a:rPr lang="en-NZ" sz="2400" b="1" dirty="0"/>
              <a:t>2021: 		</a:t>
            </a:r>
            <a:r>
              <a:rPr lang="en-NZ" sz="2400" dirty="0"/>
              <a:t>Parliament amends the Resource Management Act (RMA) to </a:t>
            </a:r>
          </a:p>
          <a:p>
            <a:pPr marL="2597150" lvl="1" indent="-173038"/>
            <a:r>
              <a:rPr lang="en-NZ" sz="2000" dirty="0"/>
              <a:t>sets Medium Density Residential Standards (MDRS)</a:t>
            </a:r>
          </a:p>
          <a:p>
            <a:pPr marL="457200" lvl="1" indent="0">
              <a:buNone/>
            </a:pPr>
            <a:r>
              <a:rPr lang="en-NZ" b="1" dirty="0"/>
              <a:t>	</a:t>
            </a:r>
          </a:p>
          <a:p>
            <a:pPr marL="457200" lvl="1" indent="0">
              <a:buNone/>
            </a:pPr>
            <a:r>
              <a:rPr lang="en-NZ" dirty="0"/>
              <a:t>		</a:t>
            </a:r>
            <a:endParaRPr lang="en-NZ" sz="2400" dirty="0"/>
          </a:p>
          <a:p>
            <a:pPr marL="0" indent="0">
              <a:buNone/>
            </a:pPr>
            <a:r>
              <a:rPr lang="en-NZ" sz="2400" b="1" dirty="0"/>
              <a:t>May 2022: 	</a:t>
            </a:r>
            <a:r>
              <a:rPr lang="en-NZ" sz="2400" dirty="0"/>
              <a:t>Minister requires Council decisions by August 2023, following hearings by 		Independent Hearings Panel </a:t>
            </a:r>
          </a:p>
        </p:txBody>
      </p:sp>
    </p:spTree>
    <p:extLst>
      <p:ext uri="{BB962C8B-B14F-4D97-AF65-F5344CB8AC3E}">
        <p14:creationId xmlns:p14="http://schemas.microsoft.com/office/powerpoint/2010/main" val="1056574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What the legislation means</a:t>
            </a:r>
          </a:p>
        </p:txBody>
      </p:sp>
      <p:sp>
        <p:nvSpPr>
          <p:cNvPr id="3" name="Content Placeholder 2"/>
          <p:cNvSpPr>
            <a:spLocks noGrp="1"/>
          </p:cNvSpPr>
          <p:nvPr>
            <p:ph sz="half" idx="1"/>
          </p:nvPr>
        </p:nvSpPr>
        <p:spPr>
          <a:xfrm>
            <a:off x="316870" y="1273363"/>
            <a:ext cx="11429013" cy="4753363"/>
          </a:xfrm>
        </p:spPr>
        <p:txBody>
          <a:bodyPr>
            <a:noAutofit/>
          </a:bodyPr>
          <a:lstStyle/>
          <a:p>
            <a:pPr>
              <a:lnSpc>
                <a:spcPct val="100000"/>
              </a:lnSpc>
              <a:spcAft>
                <a:spcPts val="600"/>
              </a:spcAft>
            </a:pPr>
            <a:r>
              <a:rPr lang="en-NZ" sz="2400" dirty="0"/>
              <a:t>Up to 12m housing (about three storeys) across most of the city, and </a:t>
            </a:r>
            <a:r>
              <a:rPr lang="en-NZ" sz="2400" b="1" dirty="0"/>
              <a:t>up to three houses</a:t>
            </a:r>
            <a:r>
              <a:rPr lang="en-NZ" sz="2400" dirty="0"/>
              <a:t> per section, without requiring a consent – known as </a:t>
            </a:r>
            <a:r>
              <a:rPr lang="en-NZ" sz="2400" b="1" dirty="0"/>
              <a:t>MDRS</a:t>
            </a:r>
            <a:r>
              <a:rPr lang="en-NZ" sz="2400" dirty="0"/>
              <a:t> (Medium Density Residential standards).  </a:t>
            </a:r>
          </a:p>
          <a:p>
            <a:pPr>
              <a:lnSpc>
                <a:spcPct val="100000"/>
              </a:lnSpc>
              <a:spcAft>
                <a:spcPts val="600"/>
              </a:spcAft>
            </a:pPr>
            <a:r>
              <a:rPr lang="en-NZ" sz="2400" dirty="0"/>
              <a:t>MDRS </a:t>
            </a:r>
            <a:r>
              <a:rPr lang="en-NZ" sz="2400" i="1" dirty="0"/>
              <a:t>must </a:t>
            </a:r>
            <a:r>
              <a:rPr lang="en-NZ" sz="2400" dirty="0"/>
              <a:t>apply to all ‘relevant’ residential zones within the ‘urban environment’ – both set in the Act. </a:t>
            </a:r>
          </a:p>
          <a:p>
            <a:pPr>
              <a:lnSpc>
                <a:spcPct val="100000"/>
              </a:lnSpc>
              <a:spcAft>
                <a:spcPts val="600"/>
              </a:spcAft>
            </a:pPr>
            <a:r>
              <a:rPr lang="en-NZ" sz="2400" dirty="0"/>
              <a:t>We </a:t>
            </a:r>
            <a:r>
              <a:rPr lang="en-NZ" sz="2400" i="1" dirty="0"/>
              <a:t>have to </a:t>
            </a:r>
            <a:r>
              <a:rPr lang="en-NZ" sz="2400" dirty="0"/>
              <a:t>allow more housing to be built, especially around commercial centres, under </a:t>
            </a:r>
            <a:r>
              <a:rPr lang="en-NZ" sz="2400" b="1" dirty="0"/>
              <a:t>Policy 3 of NPS-UD (</a:t>
            </a:r>
            <a:r>
              <a:rPr lang="en-NZ" sz="2400" dirty="0"/>
              <a:t>National Policy Statement for Urban Development).  </a:t>
            </a:r>
          </a:p>
          <a:p>
            <a:pPr>
              <a:lnSpc>
                <a:spcPct val="100000"/>
              </a:lnSpc>
              <a:spcAft>
                <a:spcPts val="600"/>
              </a:spcAft>
            </a:pPr>
            <a:r>
              <a:rPr lang="en-NZ" sz="2400" dirty="0"/>
              <a:t>Situations when developments require neighbours approval and rules for subdivisions </a:t>
            </a:r>
            <a:r>
              <a:rPr lang="en-NZ" sz="2400" i="1" dirty="0"/>
              <a:t>needs</a:t>
            </a:r>
            <a:r>
              <a:rPr lang="en-NZ" sz="2400" dirty="0"/>
              <a:t> to change – we have to allow more development.  </a:t>
            </a:r>
          </a:p>
          <a:p>
            <a:pPr>
              <a:lnSpc>
                <a:spcPct val="100000"/>
              </a:lnSpc>
              <a:spcAft>
                <a:spcPts val="600"/>
              </a:spcAft>
            </a:pPr>
            <a:r>
              <a:rPr lang="en-NZ" sz="2400" dirty="0"/>
              <a:t>We can identify </a:t>
            </a:r>
            <a:r>
              <a:rPr lang="en-NZ" sz="2400" b="1" dirty="0"/>
              <a:t>Qualifying Matters</a:t>
            </a:r>
            <a:r>
              <a:rPr lang="en-NZ" sz="2400" dirty="0"/>
              <a:t> in areas that are unsuitable for increased housing – they aren’t a way to stop all intensification.   </a:t>
            </a:r>
          </a:p>
        </p:txBody>
      </p:sp>
    </p:spTree>
    <p:extLst>
      <p:ext uri="{BB962C8B-B14F-4D97-AF65-F5344CB8AC3E}">
        <p14:creationId xmlns:p14="http://schemas.microsoft.com/office/powerpoint/2010/main" val="33789591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Policy 3 of the NPS-UD</a:t>
            </a:r>
          </a:p>
        </p:txBody>
      </p:sp>
      <p:sp>
        <p:nvSpPr>
          <p:cNvPr id="3" name="Content Placeholder 2"/>
          <p:cNvSpPr>
            <a:spLocks noGrp="1"/>
          </p:cNvSpPr>
          <p:nvPr>
            <p:ph sz="half" idx="1"/>
          </p:nvPr>
        </p:nvSpPr>
        <p:spPr>
          <a:xfrm>
            <a:off x="316871" y="1273363"/>
            <a:ext cx="5181600" cy="4901659"/>
          </a:xfrm>
        </p:spPr>
        <p:txBody>
          <a:bodyPr/>
          <a:lstStyle/>
          <a:p>
            <a:r>
              <a:rPr lang="en-NZ" dirty="0"/>
              <a:t>Strongest requirement for intensification</a:t>
            </a:r>
          </a:p>
          <a:p>
            <a:r>
              <a:rPr lang="en-NZ" dirty="0"/>
              <a:t>Directs for central city to </a:t>
            </a:r>
            <a:r>
              <a:rPr lang="en-NZ" b="1" dirty="0"/>
              <a:t>“maximise development capacity”</a:t>
            </a:r>
            <a:r>
              <a:rPr lang="en-NZ" dirty="0"/>
              <a:t> within the centre</a:t>
            </a:r>
          </a:p>
          <a:p>
            <a:r>
              <a:rPr lang="en-NZ" dirty="0"/>
              <a:t>Most Councils have interpreted this as </a:t>
            </a:r>
            <a:r>
              <a:rPr lang="en-NZ" b="1" dirty="0"/>
              <a:t>no height limit</a:t>
            </a:r>
          </a:p>
          <a:p>
            <a:r>
              <a:rPr lang="en-NZ" dirty="0"/>
              <a:t>We have proposed 90m limit (consent from 22m) before onerous consenting requirements apply </a:t>
            </a:r>
          </a:p>
        </p:txBody>
      </p:sp>
      <p:sp>
        <p:nvSpPr>
          <p:cNvPr id="4" name="Content Placeholder 3"/>
          <p:cNvSpPr>
            <a:spLocks noGrp="1"/>
          </p:cNvSpPr>
          <p:nvPr>
            <p:ph sz="half" idx="2"/>
          </p:nvPr>
        </p:nvSpPr>
        <p:spPr>
          <a:xfrm>
            <a:off x="6344216" y="1270188"/>
            <a:ext cx="5181600" cy="4904834"/>
          </a:xfrm>
        </p:spPr>
        <p:txBody>
          <a:bodyPr/>
          <a:lstStyle/>
          <a:p>
            <a:r>
              <a:rPr lang="en-NZ" dirty="0"/>
              <a:t>Directs for “</a:t>
            </a:r>
            <a:r>
              <a:rPr lang="en-NZ" b="1" dirty="0"/>
              <a:t>at least</a:t>
            </a:r>
            <a:r>
              <a:rPr lang="en-NZ" dirty="0"/>
              <a:t> 6 storey development in at least a walkable catchment” from edge of city centre</a:t>
            </a:r>
          </a:p>
          <a:p>
            <a:pPr lvl="1"/>
            <a:r>
              <a:rPr lang="en-NZ" dirty="0"/>
              <a:t>Must increase this based on centre prominence and surrounding accessibility and demand</a:t>
            </a:r>
          </a:p>
          <a:p>
            <a:pPr lvl="1"/>
            <a:r>
              <a:rPr lang="en-NZ" dirty="0"/>
              <a:t>800m is seen as minimum</a:t>
            </a:r>
          </a:p>
          <a:p>
            <a:r>
              <a:rPr lang="en-NZ" dirty="0"/>
              <a:t>Directs for </a:t>
            </a:r>
            <a:r>
              <a:rPr lang="en-NZ" b="1" dirty="0"/>
              <a:t>commensurate intensification</a:t>
            </a:r>
            <a:r>
              <a:rPr lang="en-NZ" dirty="0"/>
              <a:t> around suburban commercial centre</a:t>
            </a:r>
          </a:p>
        </p:txBody>
      </p:sp>
    </p:spTree>
    <p:extLst>
      <p:ext uri="{BB962C8B-B14F-4D97-AF65-F5344CB8AC3E}">
        <p14:creationId xmlns:p14="http://schemas.microsoft.com/office/powerpoint/2010/main" val="492065864"/>
      </p:ext>
    </p:extLst>
  </p:cSld>
  <p:clrMapOvr>
    <a:masterClrMapping/>
  </p:clrMapOvr>
</p:sld>
</file>

<file path=ppt/theme/theme1.xml><?xml version="1.0" encoding="utf-8"?>
<a:theme xmlns:a="http://schemas.openxmlformats.org/drawingml/2006/main" name="Title slide">
  <a:themeElements>
    <a:clrScheme name="CCC Brand">
      <a:dk1>
        <a:srgbClr val="414042"/>
      </a:dk1>
      <a:lt1>
        <a:srgbClr val="414042"/>
      </a:lt1>
      <a:dk2>
        <a:srgbClr val="414042"/>
      </a:dk2>
      <a:lt2>
        <a:srgbClr val="E6E7E8"/>
      </a:lt2>
      <a:accent1>
        <a:srgbClr val="A4DAD2"/>
      </a:accent1>
      <a:accent2>
        <a:srgbClr val="7CCCBF"/>
      </a:accent2>
      <a:accent3>
        <a:srgbClr val="12A4A4"/>
      </a:accent3>
      <a:accent4>
        <a:srgbClr val="098484"/>
      </a:accent4>
      <a:accent5>
        <a:srgbClr val="F05B72"/>
      </a:accent5>
      <a:accent6>
        <a:srgbClr val="E11156"/>
      </a:accent6>
      <a:hlink>
        <a:srgbClr val="098484"/>
      </a:hlink>
      <a:folHlink>
        <a:srgbClr val="414042"/>
      </a:folHlink>
    </a:clrScheme>
    <a:fontScheme name="CCC">
      <a:majorFont>
        <a:latin typeface="Source Sans Pro Black"/>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xt slides">
  <a:themeElements>
    <a:clrScheme name="CCC Brand">
      <a:dk1>
        <a:srgbClr val="414042"/>
      </a:dk1>
      <a:lt1>
        <a:srgbClr val="FFFFFF"/>
      </a:lt1>
      <a:dk2>
        <a:srgbClr val="414042"/>
      </a:dk2>
      <a:lt2>
        <a:srgbClr val="E6E7E8"/>
      </a:lt2>
      <a:accent1>
        <a:srgbClr val="A4DAD2"/>
      </a:accent1>
      <a:accent2>
        <a:srgbClr val="7CCCBF"/>
      </a:accent2>
      <a:accent3>
        <a:srgbClr val="12A4A4"/>
      </a:accent3>
      <a:accent4>
        <a:srgbClr val="098484"/>
      </a:accent4>
      <a:accent5>
        <a:srgbClr val="F05B72"/>
      </a:accent5>
      <a:accent6>
        <a:srgbClr val="E11156"/>
      </a:accent6>
      <a:hlink>
        <a:srgbClr val="098484"/>
      </a:hlink>
      <a:folHlink>
        <a:srgbClr val="414042"/>
      </a:folHlink>
    </a:clrScheme>
    <a:fontScheme name="CCC">
      <a:majorFont>
        <a:latin typeface="Source Sans Pro Black"/>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Full page image black logo">
  <a:themeElements>
    <a:clrScheme name="CCC Brand">
      <a:dk1>
        <a:srgbClr val="414042"/>
      </a:dk1>
      <a:lt1>
        <a:srgbClr val="FFFFFF"/>
      </a:lt1>
      <a:dk2>
        <a:srgbClr val="414042"/>
      </a:dk2>
      <a:lt2>
        <a:srgbClr val="E6E7E8"/>
      </a:lt2>
      <a:accent1>
        <a:srgbClr val="A4DAD2"/>
      </a:accent1>
      <a:accent2>
        <a:srgbClr val="7CCCBF"/>
      </a:accent2>
      <a:accent3>
        <a:srgbClr val="12A4A4"/>
      </a:accent3>
      <a:accent4>
        <a:srgbClr val="098484"/>
      </a:accent4>
      <a:accent5>
        <a:srgbClr val="F05B72"/>
      </a:accent5>
      <a:accent6>
        <a:srgbClr val="E11156"/>
      </a:accent6>
      <a:hlink>
        <a:srgbClr val="098484"/>
      </a:hlink>
      <a:folHlink>
        <a:srgbClr val="41404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Divider slides">
  <a:themeElements>
    <a:clrScheme name="CCC Brand">
      <a:dk1>
        <a:srgbClr val="414042"/>
      </a:dk1>
      <a:lt1>
        <a:srgbClr val="414042"/>
      </a:lt1>
      <a:dk2>
        <a:srgbClr val="414042"/>
      </a:dk2>
      <a:lt2>
        <a:srgbClr val="E6E7E8"/>
      </a:lt2>
      <a:accent1>
        <a:srgbClr val="A4DAD2"/>
      </a:accent1>
      <a:accent2>
        <a:srgbClr val="7CCCBF"/>
      </a:accent2>
      <a:accent3>
        <a:srgbClr val="12A4A4"/>
      </a:accent3>
      <a:accent4>
        <a:srgbClr val="098484"/>
      </a:accent4>
      <a:accent5>
        <a:srgbClr val="F05B72"/>
      </a:accent5>
      <a:accent6>
        <a:srgbClr val="E11156"/>
      </a:accent6>
      <a:hlink>
        <a:srgbClr val="098484"/>
      </a:hlink>
      <a:folHlink>
        <a:srgbClr val="414042"/>
      </a:folHlink>
    </a:clrScheme>
    <a:fontScheme name="CCC">
      <a:majorFont>
        <a:latin typeface="Source Sans Pro Black"/>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Divider slides">
  <a:themeElements>
    <a:clrScheme name="CCC Brand">
      <a:dk1>
        <a:srgbClr val="414042"/>
      </a:dk1>
      <a:lt1>
        <a:srgbClr val="414042"/>
      </a:lt1>
      <a:dk2>
        <a:srgbClr val="414042"/>
      </a:dk2>
      <a:lt2>
        <a:srgbClr val="E6E7E8"/>
      </a:lt2>
      <a:accent1>
        <a:srgbClr val="A4DAD2"/>
      </a:accent1>
      <a:accent2>
        <a:srgbClr val="7CCCBF"/>
      </a:accent2>
      <a:accent3>
        <a:srgbClr val="12A4A4"/>
      </a:accent3>
      <a:accent4>
        <a:srgbClr val="098484"/>
      </a:accent4>
      <a:accent5>
        <a:srgbClr val="F05B72"/>
      </a:accent5>
      <a:accent6>
        <a:srgbClr val="E11156"/>
      </a:accent6>
      <a:hlink>
        <a:srgbClr val="098484"/>
      </a:hlink>
      <a:folHlink>
        <a:srgbClr val="414042"/>
      </a:folHlink>
    </a:clrScheme>
    <a:fontScheme name="CCC">
      <a:majorFont>
        <a:latin typeface="Source Sans Pro Black"/>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End slide">
  <a:themeElements>
    <a:clrScheme name="CCC Brand">
      <a:dk1>
        <a:srgbClr val="414042"/>
      </a:dk1>
      <a:lt1>
        <a:srgbClr val="414042"/>
      </a:lt1>
      <a:dk2>
        <a:srgbClr val="414042"/>
      </a:dk2>
      <a:lt2>
        <a:srgbClr val="E6E7E8"/>
      </a:lt2>
      <a:accent1>
        <a:srgbClr val="A4DAD2"/>
      </a:accent1>
      <a:accent2>
        <a:srgbClr val="7CCCBF"/>
      </a:accent2>
      <a:accent3>
        <a:srgbClr val="12A4A4"/>
      </a:accent3>
      <a:accent4>
        <a:srgbClr val="098484"/>
      </a:accent4>
      <a:accent5>
        <a:srgbClr val="F05B72"/>
      </a:accent5>
      <a:accent6>
        <a:srgbClr val="E11156"/>
      </a:accent6>
      <a:hlink>
        <a:srgbClr val="098484"/>
      </a:hlink>
      <a:folHlink>
        <a:srgbClr val="414042"/>
      </a:folHlink>
    </a:clrScheme>
    <a:fontScheme name="CCC">
      <a:majorFont>
        <a:latin typeface="Source Sans Pro Black"/>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_End slide">
  <a:themeElements>
    <a:clrScheme name="CCC Brand">
      <a:dk1>
        <a:srgbClr val="414042"/>
      </a:dk1>
      <a:lt1>
        <a:srgbClr val="414042"/>
      </a:lt1>
      <a:dk2>
        <a:srgbClr val="414042"/>
      </a:dk2>
      <a:lt2>
        <a:srgbClr val="E6E7E8"/>
      </a:lt2>
      <a:accent1>
        <a:srgbClr val="A4DAD2"/>
      </a:accent1>
      <a:accent2>
        <a:srgbClr val="7CCCBF"/>
      </a:accent2>
      <a:accent3>
        <a:srgbClr val="12A4A4"/>
      </a:accent3>
      <a:accent4>
        <a:srgbClr val="098484"/>
      </a:accent4>
      <a:accent5>
        <a:srgbClr val="F05B72"/>
      </a:accent5>
      <a:accent6>
        <a:srgbClr val="E11156"/>
      </a:accent6>
      <a:hlink>
        <a:srgbClr val="098484"/>
      </a:hlink>
      <a:folHlink>
        <a:srgbClr val="414042"/>
      </a:folHlink>
    </a:clrScheme>
    <a:fontScheme name="CCC">
      <a:majorFont>
        <a:latin typeface="Source Sans Pro Black"/>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_Text slides">
  <a:themeElements>
    <a:clrScheme name="CCC Brand">
      <a:dk1>
        <a:srgbClr val="414042"/>
      </a:dk1>
      <a:lt1>
        <a:srgbClr val="FFFFFF"/>
      </a:lt1>
      <a:dk2>
        <a:srgbClr val="414042"/>
      </a:dk2>
      <a:lt2>
        <a:srgbClr val="E6E7E8"/>
      </a:lt2>
      <a:accent1>
        <a:srgbClr val="A4DAD2"/>
      </a:accent1>
      <a:accent2>
        <a:srgbClr val="7CCCBF"/>
      </a:accent2>
      <a:accent3>
        <a:srgbClr val="12A4A4"/>
      </a:accent3>
      <a:accent4>
        <a:srgbClr val="098484"/>
      </a:accent4>
      <a:accent5>
        <a:srgbClr val="F05B72"/>
      </a:accent5>
      <a:accent6>
        <a:srgbClr val="E11156"/>
      </a:accent6>
      <a:hlink>
        <a:srgbClr val="098484"/>
      </a:hlink>
      <a:folHlink>
        <a:srgbClr val="414042"/>
      </a:folHlink>
    </a:clrScheme>
    <a:fontScheme name="CCC">
      <a:majorFont>
        <a:latin typeface="Source Sans Pro Black"/>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2_Text slides">
  <a:themeElements>
    <a:clrScheme name="CCC Brand">
      <a:dk1>
        <a:srgbClr val="414042"/>
      </a:dk1>
      <a:lt1>
        <a:srgbClr val="FFFFFF"/>
      </a:lt1>
      <a:dk2>
        <a:srgbClr val="414042"/>
      </a:dk2>
      <a:lt2>
        <a:srgbClr val="E6E7E8"/>
      </a:lt2>
      <a:accent1>
        <a:srgbClr val="A4DAD2"/>
      </a:accent1>
      <a:accent2>
        <a:srgbClr val="7CCCBF"/>
      </a:accent2>
      <a:accent3>
        <a:srgbClr val="12A4A4"/>
      </a:accent3>
      <a:accent4>
        <a:srgbClr val="098484"/>
      </a:accent4>
      <a:accent5>
        <a:srgbClr val="F05B72"/>
      </a:accent5>
      <a:accent6>
        <a:srgbClr val="E11156"/>
      </a:accent6>
      <a:hlink>
        <a:srgbClr val="098484"/>
      </a:hlink>
      <a:folHlink>
        <a:srgbClr val="414042"/>
      </a:folHlink>
    </a:clrScheme>
    <a:fontScheme name="CCC">
      <a:majorFont>
        <a:latin typeface="Source Sans Pro Black"/>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76199C412C444458B1E901147C19201" ma:contentTypeVersion="2" ma:contentTypeDescription="Create a new document." ma:contentTypeScope="" ma:versionID="9f7e3e96d2123b4d5401c0daea47f73d">
  <xsd:schema xmlns:xsd="http://www.w3.org/2001/XMLSchema" xmlns:xs="http://www.w3.org/2001/XMLSchema" xmlns:p="http://schemas.microsoft.com/office/2006/metadata/properties" xmlns:ns3="824959de-101c-4420-b8e2-654bd376377d" targetNamespace="http://schemas.microsoft.com/office/2006/metadata/properties" ma:root="true" ma:fieldsID="43d02db10ac104c1fc407c8a5bfa43e5" ns3:_="">
    <xsd:import namespace="824959de-101c-4420-b8e2-654bd376377d"/>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24959de-101c-4420-b8e2-654bd376377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22B50CE-D4E0-456A-9FCE-F3749A03E6CA}">
  <ds:schemaRefs>
    <ds:schemaRef ds:uri="http://schemas.microsoft.com/sharepoint/v3/contenttype/forms"/>
  </ds:schemaRefs>
</ds:datastoreItem>
</file>

<file path=customXml/itemProps2.xml><?xml version="1.0" encoding="utf-8"?>
<ds:datastoreItem xmlns:ds="http://schemas.openxmlformats.org/officeDocument/2006/customXml" ds:itemID="{8D05AD56-4CFC-46C6-AB5C-C77FD1E26D7B}">
  <ds:schemaRefs>
    <ds:schemaRef ds:uri="http://schemas.microsoft.com/office/infopath/2007/PartnerControls"/>
    <ds:schemaRef ds:uri="http://purl.org/dc/elements/1.1/"/>
    <ds:schemaRef ds:uri="http://schemas.microsoft.com/office/2006/metadata/properties"/>
    <ds:schemaRef ds:uri="824959de-101c-4420-b8e2-654bd376377d"/>
    <ds:schemaRef ds:uri="http://purl.org/dc/terms/"/>
    <ds:schemaRef ds:uri="http://schemas.openxmlformats.org/package/2006/metadata/core-properties"/>
    <ds:schemaRef ds:uri="http://schemas.microsoft.com/office/2006/documentManagement/types"/>
    <ds:schemaRef ds:uri="http://www.w3.org/XML/1998/namespace"/>
    <ds:schemaRef ds:uri="http://purl.org/dc/dcmitype/"/>
  </ds:schemaRefs>
</ds:datastoreItem>
</file>

<file path=customXml/itemProps3.xml><?xml version="1.0" encoding="utf-8"?>
<ds:datastoreItem xmlns:ds="http://schemas.openxmlformats.org/officeDocument/2006/customXml" ds:itemID="{0FD9EE06-AF35-4F46-BFB0-0FA94EF3190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24959de-101c-4420-b8e2-654bd376377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4025</TotalTime>
  <Words>2211</Words>
  <Application>Microsoft Office PowerPoint</Application>
  <PresentationFormat>Widescreen</PresentationFormat>
  <Paragraphs>310</Paragraphs>
  <Slides>27</Slides>
  <Notes>4</Notes>
  <HiddenSlides>0</HiddenSlides>
  <MMClips>0</MMClips>
  <ScaleCrop>false</ScaleCrop>
  <HeadingPairs>
    <vt:vector size="6" baseType="variant">
      <vt:variant>
        <vt:lpstr>Fonts Used</vt:lpstr>
      </vt:variant>
      <vt:variant>
        <vt:i4>9</vt:i4>
      </vt:variant>
      <vt:variant>
        <vt:lpstr>Theme</vt:lpstr>
      </vt:variant>
      <vt:variant>
        <vt:i4>9</vt:i4>
      </vt:variant>
      <vt:variant>
        <vt:lpstr>Slide Titles</vt:lpstr>
      </vt:variant>
      <vt:variant>
        <vt:i4>27</vt:i4>
      </vt:variant>
    </vt:vector>
  </HeadingPairs>
  <TitlesOfParts>
    <vt:vector size="45" baseType="lpstr">
      <vt:lpstr>Arial</vt:lpstr>
      <vt:lpstr>Calibri</vt:lpstr>
      <vt:lpstr>Courier New</vt:lpstr>
      <vt:lpstr>Source Sans Pro</vt:lpstr>
      <vt:lpstr>Source Sans Pro Black</vt:lpstr>
      <vt:lpstr>Source Sans Pro SemiBold</vt:lpstr>
      <vt:lpstr>Symbol</vt:lpstr>
      <vt:lpstr>Times New Roman</vt:lpstr>
      <vt:lpstr>Wingdings</vt:lpstr>
      <vt:lpstr>Title slide</vt:lpstr>
      <vt:lpstr>Text slides</vt:lpstr>
      <vt:lpstr>Full page image black logo</vt:lpstr>
      <vt:lpstr>Divider slides</vt:lpstr>
      <vt:lpstr>1_Divider slides</vt:lpstr>
      <vt:lpstr>End slide</vt:lpstr>
      <vt:lpstr>1_End slide</vt:lpstr>
      <vt:lpstr>1_Text slides</vt:lpstr>
      <vt:lpstr>2_Text slides</vt:lpstr>
      <vt:lpstr>Kia ora welcome to our webinar</vt:lpstr>
      <vt:lpstr>PC14 Housing and Business Choice  Plan Change update</vt:lpstr>
      <vt:lpstr>PowerPoint Presentation</vt:lpstr>
      <vt:lpstr>Introductions and webinar format</vt:lpstr>
      <vt:lpstr>Purpose</vt:lpstr>
      <vt:lpstr>Work completed this year</vt:lpstr>
      <vt:lpstr>Central government steps – Intensification</vt:lpstr>
      <vt:lpstr>What the legislation means</vt:lpstr>
      <vt:lpstr>Policy 3 of the NPS-UD</vt:lpstr>
      <vt:lpstr>Summary of residential scope - MDRS</vt:lpstr>
      <vt:lpstr>Summary of overall scope</vt:lpstr>
      <vt:lpstr>What we can influence</vt:lpstr>
      <vt:lpstr>Plan Change 14 Implements the MDRS</vt:lpstr>
      <vt:lpstr>High Density Proposal</vt:lpstr>
      <vt:lpstr>Currently proposed Qualifying Matters</vt:lpstr>
      <vt:lpstr>Potential new or updated Qualifying Matters (QMs)</vt:lpstr>
      <vt:lpstr>Additional changes to anticipate</vt:lpstr>
      <vt:lpstr>Alternative proposal</vt:lpstr>
      <vt:lpstr>Alternative proposal – Potential Sunlight Access Qualifying Matter</vt:lpstr>
      <vt:lpstr>Council’s Role</vt:lpstr>
      <vt:lpstr>Next steps</vt:lpstr>
      <vt:lpstr>The process going forward </vt:lpstr>
      <vt:lpstr>Questions</vt:lpstr>
      <vt:lpstr>Introducing Mr John Hardie</vt:lpstr>
      <vt:lpstr>TOR – Scope of Investigation</vt:lpstr>
      <vt:lpstr>TOR – Methodology </vt:lpstr>
      <vt:lpstr>Thanks for joining us  for this webinar</vt:lpstr>
    </vt:vector>
  </TitlesOfParts>
  <Company>Christchurch City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Ben</dc:creator>
  <cp:lastModifiedBy>de Leijer, Kim</cp:lastModifiedBy>
  <cp:revision>265</cp:revision>
  <dcterms:created xsi:type="dcterms:W3CDTF">2020-08-18T21:46:55Z</dcterms:created>
  <dcterms:modified xsi:type="dcterms:W3CDTF">2022-12-14T20:57:35Z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0x010100D76199C412C444458B1E901147C19201</vt:lpwstr>
  </property>
</Properties>
</file>