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9.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688" r:id="rId5"/>
    <p:sldMasterId id="2147483696" r:id="rId6"/>
    <p:sldMasterId id="2147483663" r:id="rId7"/>
    <p:sldMasterId id="2147483658" r:id="rId8"/>
    <p:sldMasterId id="2147483700" r:id="rId9"/>
    <p:sldMasterId id="2147483707" r:id="rId10"/>
    <p:sldMasterId id="2147483714" r:id="rId11"/>
    <p:sldMasterId id="2147483716" r:id="rId12"/>
    <p:sldMasterId id="2147483723" r:id="rId13"/>
  </p:sldMasterIdLst>
  <p:notesMasterIdLst>
    <p:notesMasterId r:id="rId45"/>
  </p:notesMasterIdLst>
  <p:sldIdLst>
    <p:sldId id="351" r:id="rId14"/>
    <p:sldId id="256" r:id="rId15"/>
    <p:sldId id="352" r:id="rId16"/>
    <p:sldId id="353" r:id="rId17"/>
    <p:sldId id="354" r:id="rId18"/>
    <p:sldId id="381" r:id="rId19"/>
    <p:sldId id="382" r:id="rId20"/>
    <p:sldId id="346" r:id="rId21"/>
    <p:sldId id="347" r:id="rId22"/>
    <p:sldId id="348" r:id="rId23"/>
    <p:sldId id="319" r:id="rId24"/>
    <p:sldId id="379" r:id="rId25"/>
    <p:sldId id="378" r:id="rId26"/>
    <p:sldId id="380" r:id="rId27"/>
    <p:sldId id="387" r:id="rId28"/>
    <p:sldId id="383" r:id="rId29"/>
    <p:sldId id="372" r:id="rId30"/>
    <p:sldId id="371" r:id="rId31"/>
    <p:sldId id="386" r:id="rId32"/>
    <p:sldId id="373" r:id="rId33"/>
    <p:sldId id="374" r:id="rId34"/>
    <p:sldId id="375" r:id="rId35"/>
    <p:sldId id="376" r:id="rId36"/>
    <p:sldId id="377" r:id="rId37"/>
    <p:sldId id="370" r:id="rId38"/>
    <p:sldId id="356" r:id="rId39"/>
    <p:sldId id="357" r:id="rId40"/>
    <p:sldId id="358" r:id="rId41"/>
    <p:sldId id="359" r:id="rId42"/>
    <p:sldId id="362" r:id="rId43"/>
    <p:sldId id="36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3F4"/>
    <a:srgbClr val="12A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86898" autoAdjust="0"/>
  </p:normalViewPr>
  <p:slideViewPr>
    <p:cSldViewPr snapToGrid="0">
      <p:cViewPr varScale="1">
        <p:scale>
          <a:sx n="100" d="100"/>
          <a:sy n="100" d="100"/>
        </p:scale>
        <p:origin x="696" y="84"/>
      </p:cViewPr>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theme" Target="theme/theme1.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70E05A-58AD-4EFF-8F8C-389E02CC496C}" type="doc">
      <dgm:prSet loTypeId="urn:microsoft.com/office/officeart/2005/8/layout/target1" loCatId="relationship" qsTypeId="urn:microsoft.com/office/officeart/2005/8/quickstyle/simple1" qsCatId="simple" csTypeId="urn:microsoft.com/office/officeart/2005/8/colors/accent1_2" csCatId="accent1" phldr="1"/>
      <dgm:spPr/>
    </dgm:pt>
    <dgm:pt modelId="{4730C105-E5BF-4C87-9C12-25BA6CBEE499}">
      <dgm:prSet phldrT="[Text]" custT="1"/>
      <dgm:spPr/>
      <dgm:t>
        <a:bodyPr/>
        <a:lstStyle/>
        <a:p>
          <a:r>
            <a:rPr lang="en-US" sz="2000" dirty="0" smtClean="0"/>
            <a:t>Influence</a:t>
          </a:r>
          <a:endParaRPr lang="en-US" sz="2000" dirty="0"/>
        </a:p>
      </dgm:t>
    </dgm:pt>
    <dgm:pt modelId="{04F57C12-C55B-4B14-8D1E-8BE870AC3E35}" type="parTrans" cxnId="{EAC7AB92-6C6F-4DBF-8A65-C9DAF76D9642}">
      <dgm:prSet/>
      <dgm:spPr/>
      <dgm:t>
        <a:bodyPr/>
        <a:lstStyle/>
        <a:p>
          <a:endParaRPr lang="en-US"/>
        </a:p>
      </dgm:t>
    </dgm:pt>
    <dgm:pt modelId="{0D95E7D7-EDC7-47C6-8DE8-25DEAEF31605}" type="sibTrans" cxnId="{EAC7AB92-6C6F-4DBF-8A65-C9DAF76D9642}">
      <dgm:prSet/>
      <dgm:spPr/>
      <dgm:t>
        <a:bodyPr/>
        <a:lstStyle/>
        <a:p>
          <a:endParaRPr lang="en-US"/>
        </a:p>
      </dgm:t>
    </dgm:pt>
    <dgm:pt modelId="{88CF8A3E-B7EB-4DC1-8F36-24761E1B169B}">
      <dgm:prSet phldrT="[Text]" custT="1"/>
      <dgm:spPr/>
      <dgm:t>
        <a:bodyPr/>
        <a:lstStyle/>
        <a:p>
          <a:r>
            <a:rPr lang="en-US" sz="2000" dirty="0" smtClean="0"/>
            <a:t>Accept</a:t>
          </a:r>
          <a:endParaRPr lang="en-US" sz="2000" dirty="0"/>
        </a:p>
      </dgm:t>
    </dgm:pt>
    <dgm:pt modelId="{AF95232D-B73E-41B8-8F73-8C3F41F6FFB4}" type="parTrans" cxnId="{B9D74AB4-D72F-436E-9298-735F8CA02A70}">
      <dgm:prSet/>
      <dgm:spPr/>
      <dgm:t>
        <a:bodyPr/>
        <a:lstStyle/>
        <a:p>
          <a:endParaRPr lang="en-US"/>
        </a:p>
      </dgm:t>
    </dgm:pt>
    <dgm:pt modelId="{1A6BB1E4-EF9E-447C-90F2-0DAC084D07C8}" type="sibTrans" cxnId="{B9D74AB4-D72F-436E-9298-735F8CA02A70}">
      <dgm:prSet/>
      <dgm:spPr/>
      <dgm:t>
        <a:bodyPr/>
        <a:lstStyle/>
        <a:p>
          <a:endParaRPr lang="en-US"/>
        </a:p>
      </dgm:t>
    </dgm:pt>
    <dgm:pt modelId="{F7FFE62A-3A3B-426C-83C2-351B3F4C7C9B}">
      <dgm:prSet phldrT="[Text]" custT="1"/>
      <dgm:spPr/>
      <dgm:t>
        <a:bodyPr/>
        <a:lstStyle/>
        <a:p>
          <a:r>
            <a:rPr lang="en-US" sz="2000" dirty="0" smtClean="0"/>
            <a:t>Control</a:t>
          </a:r>
          <a:endParaRPr lang="en-US" sz="2000" dirty="0"/>
        </a:p>
      </dgm:t>
    </dgm:pt>
    <dgm:pt modelId="{94FDDEB3-7346-4ECC-BD7C-9E3A3F1C6C7F}" type="sibTrans" cxnId="{44BDB4E6-A7F2-4B4B-AC0D-F61E5D713D55}">
      <dgm:prSet/>
      <dgm:spPr/>
      <dgm:t>
        <a:bodyPr/>
        <a:lstStyle/>
        <a:p>
          <a:endParaRPr lang="en-US"/>
        </a:p>
      </dgm:t>
    </dgm:pt>
    <dgm:pt modelId="{BD865164-F14D-406A-A305-019C2780D631}" type="parTrans" cxnId="{44BDB4E6-A7F2-4B4B-AC0D-F61E5D713D55}">
      <dgm:prSet/>
      <dgm:spPr/>
      <dgm:t>
        <a:bodyPr/>
        <a:lstStyle/>
        <a:p>
          <a:endParaRPr lang="en-US"/>
        </a:p>
      </dgm:t>
    </dgm:pt>
    <dgm:pt modelId="{518B5026-D887-40FA-9608-1215775118DC}" type="pres">
      <dgm:prSet presAssocID="{D770E05A-58AD-4EFF-8F8C-389E02CC496C}" presName="composite" presStyleCnt="0">
        <dgm:presLayoutVars>
          <dgm:chMax val="5"/>
          <dgm:dir/>
          <dgm:resizeHandles val="exact"/>
        </dgm:presLayoutVars>
      </dgm:prSet>
      <dgm:spPr/>
    </dgm:pt>
    <dgm:pt modelId="{DD87AE4C-BCAE-4517-BCBA-C6C89E88AEE4}" type="pres">
      <dgm:prSet presAssocID="{F7FFE62A-3A3B-426C-83C2-351B3F4C7C9B}" presName="circle1" presStyleLbl="lnNode1" presStyleIdx="0" presStyleCnt="3"/>
      <dgm:spPr>
        <a:solidFill>
          <a:schemeClr val="accent4"/>
        </a:solidFill>
        <a:ln>
          <a:solidFill>
            <a:schemeClr val="accent4"/>
          </a:solidFill>
        </a:ln>
      </dgm:spPr>
    </dgm:pt>
    <dgm:pt modelId="{57804C59-2F64-41E0-BC8E-F21F1DBA9327}" type="pres">
      <dgm:prSet presAssocID="{F7FFE62A-3A3B-426C-83C2-351B3F4C7C9B}" presName="text1" presStyleLbl="revTx" presStyleIdx="0" presStyleCnt="3">
        <dgm:presLayoutVars>
          <dgm:bulletEnabled val="1"/>
        </dgm:presLayoutVars>
      </dgm:prSet>
      <dgm:spPr/>
      <dgm:t>
        <a:bodyPr/>
        <a:lstStyle/>
        <a:p>
          <a:endParaRPr lang="en-US"/>
        </a:p>
      </dgm:t>
    </dgm:pt>
    <dgm:pt modelId="{E4ADB78C-E6FD-4E79-9E1E-89FB0A0BC597}" type="pres">
      <dgm:prSet presAssocID="{F7FFE62A-3A3B-426C-83C2-351B3F4C7C9B}" presName="line1" presStyleLbl="callout" presStyleIdx="0" presStyleCnt="6"/>
      <dgm:spPr>
        <a:ln>
          <a:solidFill>
            <a:schemeClr val="tx1"/>
          </a:solidFill>
        </a:ln>
      </dgm:spPr>
    </dgm:pt>
    <dgm:pt modelId="{0EA691CD-43AD-4007-A65C-16CF350F283B}" type="pres">
      <dgm:prSet presAssocID="{F7FFE62A-3A3B-426C-83C2-351B3F4C7C9B}" presName="d1" presStyleLbl="callout" presStyleIdx="1" presStyleCnt="6"/>
      <dgm:spPr>
        <a:ln>
          <a:solidFill>
            <a:schemeClr val="tx1"/>
          </a:solidFill>
        </a:ln>
      </dgm:spPr>
    </dgm:pt>
    <dgm:pt modelId="{C17AC08C-1A7F-49D6-A8A2-BF86B0B3241B}" type="pres">
      <dgm:prSet presAssocID="{4730C105-E5BF-4C87-9C12-25BA6CBEE499}" presName="circle2" presStyleLbl="lnNode1" presStyleIdx="1" presStyleCnt="3"/>
      <dgm:spPr>
        <a:solidFill>
          <a:schemeClr val="accent3"/>
        </a:solidFill>
        <a:ln>
          <a:solidFill>
            <a:schemeClr val="accent3"/>
          </a:solidFill>
        </a:ln>
      </dgm:spPr>
    </dgm:pt>
    <dgm:pt modelId="{145D3993-D8FD-4372-8D95-B1FC2FC5063D}" type="pres">
      <dgm:prSet presAssocID="{4730C105-E5BF-4C87-9C12-25BA6CBEE499}" presName="text2" presStyleLbl="revTx" presStyleIdx="1" presStyleCnt="3">
        <dgm:presLayoutVars>
          <dgm:bulletEnabled val="1"/>
        </dgm:presLayoutVars>
      </dgm:prSet>
      <dgm:spPr/>
      <dgm:t>
        <a:bodyPr/>
        <a:lstStyle/>
        <a:p>
          <a:endParaRPr lang="en-US"/>
        </a:p>
      </dgm:t>
    </dgm:pt>
    <dgm:pt modelId="{23C41162-7B91-4DD7-A0FC-9149376A4E19}" type="pres">
      <dgm:prSet presAssocID="{4730C105-E5BF-4C87-9C12-25BA6CBEE499}" presName="line2" presStyleLbl="callout" presStyleIdx="2" presStyleCnt="6"/>
      <dgm:spPr>
        <a:ln>
          <a:solidFill>
            <a:schemeClr val="tx1"/>
          </a:solidFill>
        </a:ln>
      </dgm:spPr>
    </dgm:pt>
    <dgm:pt modelId="{69C50BEE-BD7C-47A8-90B0-973C63C4B33C}" type="pres">
      <dgm:prSet presAssocID="{4730C105-E5BF-4C87-9C12-25BA6CBEE499}" presName="d2" presStyleLbl="callout" presStyleIdx="3" presStyleCnt="6"/>
      <dgm:spPr>
        <a:ln>
          <a:solidFill>
            <a:schemeClr val="tx1"/>
          </a:solidFill>
        </a:ln>
      </dgm:spPr>
    </dgm:pt>
    <dgm:pt modelId="{EE4A7825-BDF0-4A1E-8895-9E37B1AD2B52}" type="pres">
      <dgm:prSet presAssocID="{88CF8A3E-B7EB-4DC1-8F36-24761E1B169B}" presName="circle3" presStyleLbl="lnNode1" presStyleIdx="2" presStyleCnt="3"/>
      <dgm:spPr>
        <a:solidFill>
          <a:schemeClr val="accent2"/>
        </a:solidFill>
        <a:ln>
          <a:solidFill>
            <a:schemeClr val="accent2"/>
          </a:solidFill>
        </a:ln>
      </dgm:spPr>
    </dgm:pt>
    <dgm:pt modelId="{D78933EB-43B5-451A-B267-8B1E9A377D02}" type="pres">
      <dgm:prSet presAssocID="{88CF8A3E-B7EB-4DC1-8F36-24761E1B169B}" presName="text3" presStyleLbl="revTx" presStyleIdx="2" presStyleCnt="3">
        <dgm:presLayoutVars>
          <dgm:bulletEnabled val="1"/>
        </dgm:presLayoutVars>
      </dgm:prSet>
      <dgm:spPr/>
      <dgm:t>
        <a:bodyPr/>
        <a:lstStyle/>
        <a:p>
          <a:endParaRPr lang="en-US"/>
        </a:p>
      </dgm:t>
    </dgm:pt>
    <dgm:pt modelId="{CF3D5A5B-96E4-4002-9C88-D05C387F222A}" type="pres">
      <dgm:prSet presAssocID="{88CF8A3E-B7EB-4DC1-8F36-24761E1B169B}" presName="line3" presStyleLbl="callout" presStyleIdx="4" presStyleCnt="6"/>
      <dgm:spPr>
        <a:ln>
          <a:solidFill>
            <a:schemeClr val="tx1"/>
          </a:solidFill>
        </a:ln>
      </dgm:spPr>
    </dgm:pt>
    <dgm:pt modelId="{BBD0CA25-2D3F-45CF-89FF-12E9168A5189}" type="pres">
      <dgm:prSet presAssocID="{88CF8A3E-B7EB-4DC1-8F36-24761E1B169B}" presName="d3" presStyleLbl="callout" presStyleIdx="5" presStyleCnt="6"/>
      <dgm:spPr>
        <a:ln>
          <a:solidFill>
            <a:schemeClr val="tx1"/>
          </a:solidFill>
        </a:ln>
      </dgm:spPr>
    </dgm:pt>
  </dgm:ptLst>
  <dgm:cxnLst>
    <dgm:cxn modelId="{8467E49C-5AA2-4D16-BF7E-E678A51870EB}" type="presOf" srcId="{D770E05A-58AD-4EFF-8F8C-389E02CC496C}" destId="{518B5026-D887-40FA-9608-1215775118DC}" srcOrd="0" destOrd="0" presId="urn:microsoft.com/office/officeart/2005/8/layout/target1"/>
    <dgm:cxn modelId="{B9D74AB4-D72F-436E-9298-735F8CA02A70}" srcId="{D770E05A-58AD-4EFF-8F8C-389E02CC496C}" destId="{88CF8A3E-B7EB-4DC1-8F36-24761E1B169B}" srcOrd="2" destOrd="0" parTransId="{AF95232D-B73E-41B8-8F73-8C3F41F6FFB4}" sibTransId="{1A6BB1E4-EF9E-447C-90F2-0DAC084D07C8}"/>
    <dgm:cxn modelId="{12AD8FE4-F56D-43BC-A967-3F0439A7D23C}" type="presOf" srcId="{88CF8A3E-B7EB-4DC1-8F36-24761E1B169B}" destId="{D78933EB-43B5-451A-B267-8B1E9A377D02}" srcOrd="0" destOrd="0" presId="urn:microsoft.com/office/officeart/2005/8/layout/target1"/>
    <dgm:cxn modelId="{EAC7AB92-6C6F-4DBF-8A65-C9DAF76D9642}" srcId="{D770E05A-58AD-4EFF-8F8C-389E02CC496C}" destId="{4730C105-E5BF-4C87-9C12-25BA6CBEE499}" srcOrd="1" destOrd="0" parTransId="{04F57C12-C55B-4B14-8D1E-8BE870AC3E35}" sibTransId="{0D95E7D7-EDC7-47C6-8DE8-25DEAEF31605}"/>
    <dgm:cxn modelId="{C8653E40-C78F-4348-BFE6-9D2C3DF1E19E}" type="presOf" srcId="{F7FFE62A-3A3B-426C-83C2-351B3F4C7C9B}" destId="{57804C59-2F64-41E0-BC8E-F21F1DBA9327}" srcOrd="0" destOrd="0" presId="urn:microsoft.com/office/officeart/2005/8/layout/target1"/>
    <dgm:cxn modelId="{BC25F042-F478-418F-938F-63611E14904F}" type="presOf" srcId="{4730C105-E5BF-4C87-9C12-25BA6CBEE499}" destId="{145D3993-D8FD-4372-8D95-B1FC2FC5063D}" srcOrd="0" destOrd="0" presId="urn:microsoft.com/office/officeart/2005/8/layout/target1"/>
    <dgm:cxn modelId="{44BDB4E6-A7F2-4B4B-AC0D-F61E5D713D55}" srcId="{D770E05A-58AD-4EFF-8F8C-389E02CC496C}" destId="{F7FFE62A-3A3B-426C-83C2-351B3F4C7C9B}" srcOrd="0" destOrd="0" parTransId="{BD865164-F14D-406A-A305-019C2780D631}" sibTransId="{94FDDEB3-7346-4ECC-BD7C-9E3A3F1C6C7F}"/>
    <dgm:cxn modelId="{323CD180-8E95-4A58-BC92-CA333F7D5924}" type="presParOf" srcId="{518B5026-D887-40FA-9608-1215775118DC}" destId="{DD87AE4C-BCAE-4517-BCBA-C6C89E88AEE4}" srcOrd="0" destOrd="0" presId="urn:microsoft.com/office/officeart/2005/8/layout/target1"/>
    <dgm:cxn modelId="{8940EB0A-7BCD-4166-804D-F28DEC8BBC3C}" type="presParOf" srcId="{518B5026-D887-40FA-9608-1215775118DC}" destId="{57804C59-2F64-41E0-BC8E-F21F1DBA9327}" srcOrd="1" destOrd="0" presId="urn:microsoft.com/office/officeart/2005/8/layout/target1"/>
    <dgm:cxn modelId="{9CB8A6FD-27D5-4F75-BADC-31D0D6E1CE09}" type="presParOf" srcId="{518B5026-D887-40FA-9608-1215775118DC}" destId="{E4ADB78C-E6FD-4E79-9E1E-89FB0A0BC597}" srcOrd="2" destOrd="0" presId="urn:microsoft.com/office/officeart/2005/8/layout/target1"/>
    <dgm:cxn modelId="{0D26297D-4B25-4BC0-B1C9-4F3CE801566B}" type="presParOf" srcId="{518B5026-D887-40FA-9608-1215775118DC}" destId="{0EA691CD-43AD-4007-A65C-16CF350F283B}" srcOrd="3" destOrd="0" presId="urn:microsoft.com/office/officeart/2005/8/layout/target1"/>
    <dgm:cxn modelId="{499457F5-3D08-4339-879F-7E1C213D53E8}" type="presParOf" srcId="{518B5026-D887-40FA-9608-1215775118DC}" destId="{C17AC08C-1A7F-49D6-A8A2-BF86B0B3241B}" srcOrd="4" destOrd="0" presId="urn:microsoft.com/office/officeart/2005/8/layout/target1"/>
    <dgm:cxn modelId="{2E770244-613C-431B-A558-AA97846848C1}" type="presParOf" srcId="{518B5026-D887-40FA-9608-1215775118DC}" destId="{145D3993-D8FD-4372-8D95-B1FC2FC5063D}" srcOrd="5" destOrd="0" presId="urn:microsoft.com/office/officeart/2005/8/layout/target1"/>
    <dgm:cxn modelId="{01962478-E960-4AB5-AADA-7D7DA3BF665F}" type="presParOf" srcId="{518B5026-D887-40FA-9608-1215775118DC}" destId="{23C41162-7B91-4DD7-A0FC-9149376A4E19}" srcOrd="6" destOrd="0" presId="urn:microsoft.com/office/officeart/2005/8/layout/target1"/>
    <dgm:cxn modelId="{BBF325B6-1FC8-4DFE-A8B7-F63071B1386E}" type="presParOf" srcId="{518B5026-D887-40FA-9608-1215775118DC}" destId="{69C50BEE-BD7C-47A8-90B0-973C63C4B33C}" srcOrd="7" destOrd="0" presId="urn:microsoft.com/office/officeart/2005/8/layout/target1"/>
    <dgm:cxn modelId="{921F210B-19EE-433E-BDC2-89C7853CBBB3}" type="presParOf" srcId="{518B5026-D887-40FA-9608-1215775118DC}" destId="{EE4A7825-BDF0-4A1E-8895-9E37B1AD2B52}" srcOrd="8" destOrd="0" presId="urn:microsoft.com/office/officeart/2005/8/layout/target1"/>
    <dgm:cxn modelId="{4138FBBE-ACE2-4040-A110-5BD3B5F4BCBC}" type="presParOf" srcId="{518B5026-D887-40FA-9608-1215775118DC}" destId="{D78933EB-43B5-451A-B267-8B1E9A377D02}" srcOrd="9" destOrd="0" presId="urn:microsoft.com/office/officeart/2005/8/layout/target1"/>
    <dgm:cxn modelId="{52B2C07A-FE84-4F29-B509-2FCCE76A957C}" type="presParOf" srcId="{518B5026-D887-40FA-9608-1215775118DC}" destId="{CF3D5A5B-96E4-4002-9C88-D05C387F222A}" srcOrd="10" destOrd="0" presId="urn:microsoft.com/office/officeart/2005/8/layout/target1"/>
    <dgm:cxn modelId="{01A490DB-17E2-422A-A68C-081187E58E2B}" type="presParOf" srcId="{518B5026-D887-40FA-9608-1215775118DC}" destId="{BBD0CA25-2D3F-45CF-89FF-12E9168A5189}"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F23D58-83FC-450F-9EB7-E944D340117D}" type="doc">
      <dgm:prSet loTypeId="urn:microsoft.com/office/officeart/2005/8/layout/pyramid1" loCatId="pyramid" qsTypeId="urn:microsoft.com/office/officeart/2005/8/quickstyle/simple1" qsCatId="simple" csTypeId="urn:microsoft.com/office/officeart/2005/8/colors/colorful1" csCatId="colorful" phldr="1"/>
      <dgm:spPr/>
    </dgm:pt>
    <dgm:pt modelId="{2E285B06-953E-4F1F-95AC-A41C8634133A}">
      <dgm:prSet phldrT="[Text]" custT="1"/>
      <dgm:spPr/>
      <dgm:t>
        <a:bodyPr/>
        <a:lstStyle/>
        <a:p>
          <a:r>
            <a:rPr lang="en-US" sz="1800" dirty="0" smtClean="0"/>
            <a:t>City Centre</a:t>
          </a:r>
          <a:endParaRPr lang="en-US" sz="1800" dirty="0"/>
        </a:p>
      </dgm:t>
    </dgm:pt>
    <dgm:pt modelId="{C74B7477-E8A3-4DD0-B472-F7E3C42C829F}" type="parTrans" cxnId="{3C907340-A634-44A3-8758-A8D0B22ED828}">
      <dgm:prSet/>
      <dgm:spPr/>
      <dgm:t>
        <a:bodyPr/>
        <a:lstStyle/>
        <a:p>
          <a:endParaRPr lang="en-US"/>
        </a:p>
      </dgm:t>
    </dgm:pt>
    <dgm:pt modelId="{73FB2FE2-DA23-4AB5-9017-260D3DD71EF2}" type="sibTrans" cxnId="{3C907340-A634-44A3-8758-A8D0B22ED828}">
      <dgm:prSet/>
      <dgm:spPr/>
      <dgm:t>
        <a:bodyPr/>
        <a:lstStyle/>
        <a:p>
          <a:endParaRPr lang="en-US"/>
        </a:p>
      </dgm:t>
    </dgm:pt>
    <dgm:pt modelId="{14CAD6D0-659F-42EC-9F6D-F5BC08DB10C4}">
      <dgm:prSet phldrT="[Text]" custT="1"/>
      <dgm:spPr/>
      <dgm:t>
        <a:bodyPr/>
        <a:lstStyle/>
        <a:p>
          <a:r>
            <a:rPr lang="en-US" sz="1800" dirty="0" smtClean="0"/>
            <a:t>Metropolitan Centre</a:t>
          </a:r>
          <a:endParaRPr lang="en-US" sz="1800" dirty="0"/>
        </a:p>
      </dgm:t>
    </dgm:pt>
    <dgm:pt modelId="{E81A13C6-22FE-4EA7-8D8B-335C594814A0}" type="parTrans" cxnId="{5239DC42-154C-43E5-B2D0-37A82E43EE91}">
      <dgm:prSet/>
      <dgm:spPr/>
      <dgm:t>
        <a:bodyPr/>
        <a:lstStyle/>
        <a:p>
          <a:endParaRPr lang="en-US"/>
        </a:p>
      </dgm:t>
    </dgm:pt>
    <dgm:pt modelId="{12A0654C-4B06-4953-AA6B-A2C33511B79B}" type="sibTrans" cxnId="{5239DC42-154C-43E5-B2D0-37A82E43EE91}">
      <dgm:prSet/>
      <dgm:spPr/>
      <dgm:t>
        <a:bodyPr/>
        <a:lstStyle/>
        <a:p>
          <a:endParaRPr lang="en-US"/>
        </a:p>
      </dgm:t>
    </dgm:pt>
    <dgm:pt modelId="{0A1248B6-201D-4787-9944-C956E826D003}">
      <dgm:prSet phldrT="[Text]" custT="1"/>
      <dgm:spPr/>
      <dgm:t>
        <a:bodyPr/>
        <a:lstStyle/>
        <a:p>
          <a:r>
            <a:rPr lang="en-US" sz="1800" dirty="0" smtClean="0">
              <a:solidFill>
                <a:schemeClr val="tx1"/>
              </a:solidFill>
            </a:rPr>
            <a:t>Town Centre </a:t>
          </a:r>
          <a:endParaRPr lang="en-US" sz="1800" dirty="0">
            <a:solidFill>
              <a:schemeClr val="tx1"/>
            </a:solidFill>
          </a:endParaRPr>
        </a:p>
      </dgm:t>
    </dgm:pt>
    <dgm:pt modelId="{7F8A6594-0A77-415E-AA79-A9B79633C82C}" type="parTrans" cxnId="{DF79796D-1CEE-47DD-BEC3-647B1F7C0C0F}">
      <dgm:prSet/>
      <dgm:spPr/>
      <dgm:t>
        <a:bodyPr/>
        <a:lstStyle/>
        <a:p>
          <a:endParaRPr lang="en-US"/>
        </a:p>
      </dgm:t>
    </dgm:pt>
    <dgm:pt modelId="{7D4D673D-9E1F-43F0-832D-8C11AD12B3EC}" type="sibTrans" cxnId="{DF79796D-1CEE-47DD-BEC3-647B1F7C0C0F}">
      <dgm:prSet/>
      <dgm:spPr/>
      <dgm:t>
        <a:bodyPr/>
        <a:lstStyle/>
        <a:p>
          <a:endParaRPr lang="en-US"/>
        </a:p>
      </dgm:t>
    </dgm:pt>
    <dgm:pt modelId="{F9FEA8E0-F76A-4438-8846-B21C20EAA43D}">
      <dgm:prSet custT="1"/>
      <dgm:spPr/>
      <dgm:t>
        <a:bodyPr/>
        <a:lstStyle/>
        <a:p>
          <a:r>
            <a:rPr lang="en-US" sz="1800" dirty="0" smtClean="0"/>
            <a:t>Local Centre</a:t>
          </a:r>
          <a:r>
            <a:rPr lang="en-US" sz="2800" dirty="0" smtClean="0"/>
            <a:t> </a:t>
          </a:r>
          <a:endParaRPr lang="en-US" sz="2800" dirty="0"/>
        </a:p>
      </dgm:t>
    </dgm:pt>
    <dgm:pt modelId="{FA3C5F73-4FA9-4EF3-A042-69F4524B3115}" type="parTrans" cxnId="{7FB41C19-77FF-4DE7-88EB-EED859AC66A0}">
      <dgm:prSet/>
      <dgm:spPr/>
      <dgm:t>
        <a:bodyPr/>
        <a:lstStyle/>
        <a:p>
          <a:endParaRPr lang="en-US"/>
        </a:p>
      </dgm:t>
    </dgm:pt>
    <dgm:pt modelId="{72B6DB23-29FA-4605-99C7-A9D1BE24569E}" type="sibTrans" cxnId="{7FB41C19-77FF-4DE7-88EB-EED859AC66A0}">
      <dgm:prSet/>
      <dgm:spPr/>
      <dgm:t>
        <a:bodyPr/>
        <a:lstStyle/>
        <a:p>
          <a:endParaRPr lang="en-US"/>
        </a:p>
      </dgm:t>
    </dgm:pt>
    <dgm:pt modelId="{2FD12874-D401-487D-80F9-0DA9665BADDA}">
      <dgm:prSet custT="1"/>
      <dgm:spPr/>
      <dgm:t>
        <a:bodyPr/>
        <a:lstStyle/>
        <a:p>
          <a:r>
            <a:rPr lang="en-US" sz="1800" dirty="0" smtClean="0"/>
            <a:t>Neighbourhood Centre</a:t>
          </a:r>
          <a:endParaRPr lang="en-US" sz="1800" dirty="0"/>
        </a:p>
      </dgm:t>
    </dgm:pt>
    <dgm:pt modelId="{0FD98691-F292-43C9-8B9C-5812D9E6C377}" type="parTrans" cxnId="{EF222592-10EB-4DE3-9812-9DC43DAFD28A}">
      <dgm:prSet/>
      <dgm:spPr/>
      <dgm:t>
        <a:bodyPr/>
        <a:lstStyle/>
        <a:p>
          <a:endParaRPr lang="en-US"/>
        </a:p>
      </dgm:t>
    </dgm:pt>
    <dgm:pt modelId="{3E4B4ADA-E42E-4AF6-A193-C97F5AC9CA8B}" type="sibTrans" cxnId="{EF222592-10EB-4DE3-9812-9DC43DAFD28A}">
      <dgm:prSet/>
      <dgm:spPr/>
      <dgm:t>
        <a:bodyPr/>
        <a:lstStyle/>
        <a:p>
          <a:endParaRPr lang="en-US"/>
        </a:p>
      </dgm:t>
    </dgm:pt>
    <dgm:pt modelId="{CFDBBAB7-75DD-4349-90A9-0897ED4459F4}" type="pres">
      <dgm:prSet presAssocID="{38F23D58-83FC-450F-9EB7-E944D340117D}" presName="Name0" presStyleCnt="0">
        <dgm:presLayoutVars>
          <dgm:dir/>
          <dgm:animLvl val="lvl"/>
          <dgm:resizeHandles val="exact"/>
        </dgm:presLayoutVars>
      </dgm:prSet>
      <dgm:spPr/>
    </dgm:pt>
    <dgm:pt modelId="{F28BE27A-6559-4B3F-8CC9-556D1B58C821}" type="pres">
      <dgm:prSet presAssocID="{2E285B06-953E-4F1F-95AC-A41C8634133A}" presName="Name8" presStyleCnt="0"/>
      <dgm:spPr/>
    </dgm:pt>
    <dgm:pt modelId="{E0D5E1AF-6122-44AF-8D40-E5B95DA36C86}" type="pres">
      <dgm:prSet presAssocID="{2E285B06-953E-4F1F-95AC-A41C8634133A}" presName="level" presStyleLbl="node1" presStyleIdx="0" presStyleCnt="5">
        <dgm:presLayoutVars>
          <dgm:chMax val="1"/>
          <dgm:bulletEnabled val="1"/>
        </dgm:presLayoutVars>
      </dgm:prSet>
      <dgm:spPr/>
      <dgm:t>
        <a:bodyPr/>
        <a:lstStyle/>
        <a:p>
          <a:endParaRPr lang="en-US"/>
        </a:p>
      </dgm:t>
    </dgm:pt>
    <dgm:pt modelId="{D0107B51-3349-411C-9FF5-EFF923E03A4B}" type="pres">
      <dgm:prSet presAssocID="{2E285B06-953E-4F1F-95AC-A41C8634133A}" presName="levelTx" presStyleLbl="revTx" presStyleIdx="0" presStyleCnt="0">
        <dgm:presLayoutVars>
          <dgm:chMax val="1"/>
          <dgm:bulletEnabled val="1"/>
        </dgm:presLayoutVars>
      </dgm:prSet>
      <dgm:spPr/>
      <dgm:t>
        <a:bodyPr/>
        <a:lstStyle/>
        <a:p>
          <a:endParaRPr lang="en-US"/>
        </a:p>
      </dgm:t>
    </dgm:pt>
    <dgm:pt modelId="{23F3A297-EC07-482A-80C3-EFC2A857FE83}" type="pres">
      <dgm:prSet presAssocID="{14CAD6D0-659F-42EC-9F6D-F5BC08DB10C4}" presName="Name8" presStyleCnt="0"/>
      <dgm:spPr/>
    </dgm:pt>
    <dgm:pt modelId="{FEB1E46C-637A-4DD8-A2B8-4C0877A5240E}" type="pres">
      <dgm:prSet presAssocID="{14CAD6D0-659F-42EC-9F6D-F5BC08DB10C4}" presName="level" presStyleLbl="node1" presStyleIdx="1" presStyleCnt="5">
        <dgm:presLayoutVars>
          <dgm:chMax val="1"/>
          <dgm:bulletEnabled val="1"/>
        </dgm:presLayoutVars>
      </dgm:prSet>
      <dgm:spPr/>
      <dgm:t>
        <a:bodyPr/>
        <a:lstStyle/>
        <a:p>
          <a:endParaRPr lang="en-US"/>
        </a:p>
      </dgm:t>
    </dgm:pt>
    <dgm:pt modelId="{AD79A03E-E074-4AA6-8499-A2243C2036D0}" type="pres">
      <dgm:prSet presAssocID="{14CAD6D0-659F-42EC-9F6D-F5BC08DB10C4}" presName="levelTx" presStyleLbl="revTx" presStyleIdx="0" presStyleCnt="0">
        <dgm:presLayoutVars>
          <dgm:chMax val="1"/>
          <dgm:bulletEnabled val="1"/>
        </dgm:presLayoutVars>
      </dgm:prSet>
      <dgm:spPr/>
      <dgm:t>
        <a:bodyPr/>
        <a:lstStyle/>
        <a:p>
          <a:endParaRPr lang="en-US"/>
        </a:p>
      </dgm:t>
    </dgm:pt>
    <dgm:pt modelId="{15058F9C-B511-43E7-9ED5-BA33B278AA89}" type="pres">
      <dgm:prSet presAssocID="{0A1248B6-201D-4787-9944-C956E826D003}" presName="Name8" presStyleCnt="0"/>
      <dgm:spPr/>
    </dgm:pt>
    <dgm:pt modelId="{75A9E51A-2A0B-4114-814B-E9F605FF3201}" type="pres">
      <dgm:prSet presAssocID="{0A1248B6-201D-4787-9944-C956E826D003}" presName="level" presStyleLbl="node1" presStyleIdx="2" presStyleCnt="5">
        <dgm:presLayoutVars>
          <dgm:chMax val="1"/>
          <dgm:bulletEnabled val="1"/>
        </dgm:presLayoutVars>
      </dgm:prSet>
      <dgm:spPr/>
      <dgm:t>
        <a:bodyPr/>
        <a:lstStyle/>
        <a:p>
          <a:endParaRPr lang="en-US"/>
        </a:p>
      </dgm:t>
    </dgm:pt>
    <dgm:pt modelId="{B946778A-90C0-49C0-99CD-0A37D8434054}" type="pres">
      <dgm:prSet presAssocID="{0A1248B6-201D-4787-9944-C956E826D003}" presName="levelTx" presStyleLbl="revTx" presStyleIdx="0" presStyleCnt="0">
        <dgm:presLayoutVars>
          <dgm:chMax val="1"/>
          <dgm:bulletEnabled val="1"/>
        </dgm:presLayoutVars>
      </dgm:prSet>
      <dgm:spPr/>
      <dgm:t>
        <a:bodyPr/>
        <a:lstStyle/>
        <a:p>
          <a:endParaRPr lang="en-US"/>
        </a:p>
      </dgm:t>
    </dgm:pt>
    <dgm:pt modelId="{6C38FC26-69AD-45DC-8400-4BE73421960B}" type="pres">
      <dgm:prSet presAssocID="{F9FEA8E0-F76A-4438-8846-B21C20EAA43D}" presName="Name8" presStyleCnt="0"/>
      <dgm:spPr/>
    </dgm:pt>
    <dgm:pt modelId="{F4E0DF2C-103B-4156-B417-B51A4DF2887E}" type="pres">
      <dgm:prSet presAssocID="{F9FEA8E0-F76A-4438-8846-B21C20EAA43D}" presName="level" presStyleLbl="node1" presStyleIdx="3" presStyleCnt="5">
        <dgm:presLayoutVars>
          <dgm:chMax val="1"/>
          <dgm:bulletEnabled val="1"/>
        </dgm:presLayoutVars>
      </dgm:prSet>
      <dgm:spPr/>
      <dgm:t>
        <a:bodyPr/>
        <a:lstStyle/>
        <a:p>
          <a:endParaRPr lang="en-US"/>
        </a:p>
      </dgm:t>
    </dgm:pt>
    <dgm:pt modelId="{06BF9770-38DF-447F-95EE-F22A3BF2747A}" type="pres">
      <dgm:prSet presAssocID="{F9FEA8E0-F76A-4438-8846-B21C20EAA43D}" presName="levelTx" presStyleLbl="revTx" presStyleIdx="0" presStyleCnt="0">
        <dgm:presLayoutVars>
          <dgm:chMax val="1"/>
          <dgm:bulletEnabled val="1"/>
        </dgm:presLayoutVars>
      </dgm:prSet>
      <dgm:spPr/>
      <dgm:t>
        <a:bodyPr/>
        <a:lstStyle/>
        <a:p>
          <a:endParaRPr lang="en-US"/>
        </a:p>
      </dgm:t>
    </dgm:pt>
    <dgm:pt modelId="{B257CED6-BE7E-46AC-B417-AA028065C6F7}" type="pres">
      <dgm:prSet presAssocID="{2FD12874-D401-487D-80F9-0DA9665BADDA}" presName="Name8" presStyleCnt="0"/>
      <dgm:spPr/>
    </dgm:pt>
    <dgm:pt modelId="{5734F448-3746-4954-ADBC-A680BAC757B3}" type="pres">
      <dgm:prSet presAssocID="{2FD12874-D401-487D-80F9-0DA9665BADDA}" presName="level" presStyleLbl="node1" presStyleIdx="4" presStyleCnt="5">
        <dgm:presLayoutVars>
          <dgm:chMax val="1"/>
          <dgm:bulletEnabled val="1"/>
        </dgm:presLayoutVars>
      </dgm:prSet>
      <dgm:spPr/>
      <dgm:t>
        <a:bodyPr/>
        <a:lstStyle/>
        <a:p>
          <a:endParaRPr lang="en-US"/>
        </a:p>
      </dgm:t>
    </dgm:pt>
    <dgm:pt modelId="{54008DDD-BEE7-4A4A-AA46-463900175594}" type="pres">
      <dgm:prSet presAssocID="{2FD12874-D401-487D-80F9-0DA9665BADDA}" presName="levelTx" presStyleLbl="revTx" presStyleIdx="0" presStyleCnt="0">
        <dgm:presLayoutVars>
          <dgm:chMax val="1"/>
          <dgm:bulletEnabled val="1"/>
        </dgm:presLayoutVars>
      </dgm:prSet>
      <dgm:spPr/>
      <dgm:t>
        <a:bodyPr/>
        <a:lstStyle/>
        <a:p>
          <a:endParaRPr lang="en-US"/>
        </a:p>
      </dgm:t>
    </dgm:pt>
  </dgm:ptLst>
  <dgm:cxnLst>
    <dgm:cxn modelId="{CB78551C-BBF2-4029-B103-ED7607E3ABF5}" type="presOf" srcId="{F9FEA8E0-F76A-4438-8846-B21C20EAA43D}" destId="{F4E0DF2C-103B-4156-B417-B51A4DF2887E}" srcOrd="0" destOrd="0" presId="urn:microsoft.com/office/officeart/2005/8/layout/pyramid1"/>
    <dgm:cxn modelId="{62727E9D-606A-49CB-AD7D-B7C7798ACBE7}" type="presOf" srcId="{0A1248B6-201D-4787-9944-C956E826D003}" destId="{75A9E51A-2A0B-4114-814B-E9F605FF3201}" srcOrd="0" destOrd="0" presId="urn:microsoft.com/office/officeart/2005/8/layout/pyramid1"/>
    <dgm:cxn modelId="{129096B2-1468-4213-B1F9-01626E91A53C}" type="presOf" srcId="{38F23D58-83FC-450F-9EB7-E944D340117D}" destId="{CFDBBAB7-75DD-4349-90A9-0897ED4459F4}" srcOrd="0" destOrd="0" presId="urn:microsoft.com/office/officeart/2005/8/layout/pyramid1"/>
    <dgm:cxn modelId="{504D2E86-494A-445F-AD51-D6E5CCD77575}" type="presOf" srcId="{0A1248B6-201D-4787-9944-C956E826D003}" destId="{B946778A-90C0-49C0-99CD-0A37D8434054}" srcOrd="1" destOrd="0" presId="urn:microsoft.com/office/officeart/2005/8/layout/pyramid1"/>
    <dgm:cxn modelId="{5239DC42-154C-43E5-B2D0-37A82E43EE91}" srcId="{38F23D58-83FC-450F-9EB7-E944D340117D}" destId="{14CAD6D0-659F-42EC-9F6D-F5BC08DB10C4}" srcOrd="1" destOrd="0" parTransId="{E81A13C6-22FE-4EA7-8D8B-335C594814A0}" sibTransId="{12A0654C-4B06-4953-AA6B-A2C33511B79B}"/>
    <dgm:cxn modelId="{EF222592-10EB-4DE3-9812-9DC43DAFD28A}" srcId="{38F23D58-83FC-450F-9EB7-E944D340117D}" destId="{2FD12874-D401-487D-80F9-0DA9665BADDA}" srcOrd="4" destOrd="0" parTransId="{0FD98691-F292-43C9-8B9C-5812D9E6C377}" sibTransId="{3E4B4ADA-E42E-4AF6-A193-C97F5AC9CA8B}"/>
    <dgm:cxn modelId="{3C907340-A634-44A3-8758-A8D0B22ED828}" srcId="{38F23D58-83FC-450F-9EB7-E944D340117D}" destId="{2E285B06-953E-4F1F-95AC-A41C8634133A}" srcOrd="0" destOrd="0" parTransId="{C74B7477-E8A3-4DD0-B472-F7E3C42C829F}" sibTransId="{73FB2FE2-DA23-4AB5-9017-260D3DD71EF2}"/>
    <dgm:cxn modelId="{7FB41C19-77FF-4DE7-88EB-EED859AC66A0}" srcId="{38F23D58-83FC-450F-9EB7-E944D340117D}" destId="{F9FEA8E0-F76A-4438-8846-B21C20EAA43D}" srcOrd="3" destOrd="0" parTransId="{FA3C5F73-4FA9-4EF3-A042-69F4524B3115}" sibTransId="{72B6DB23-29FA-4605-99C7-A9D1BE24569E}"/>
    <dgm:cxn modelId="{C2647016-03D1-4568-8D08-6B6D0AE520FC}" type="presOf" srcId="{14CAD6D0-659F-42EC-9F6D-F5BC08DB10C4}" destId="{AD79A03E-E074-4AA6-8499-A2243C2036D0}" srcOrd="1" destOrd="0" presId="urn:microsoft.com/office/officeart/2005/8/layout/pyramid1"/>
    <dgm:cxn modelId="{38A12299-73D9-4945-B74B-6CA8E0BA7EBB}" type="presOf" srcId="{F9FEA8E0-F76A-4438-8846-B21C20EAA43D}" destId="{06BF9770-38DF-447F-95EE-F22A3BF2747A}" srcOrd="1" destOrd="0" presId="urn:microsoft.com/office/officeart/2005/8/layout/pyramid1"/>
    <dgm:cxn modelId="{DF79796D-1CEE-47DD-BEC3-647B1F7C0C0F}" srcId="{38F23D58-83FC-450F-9EB7-E944D340117D}" destId="{0A1248B6-201D-4787-9944-C956E826D003}" srcOrd="2" destOrd="0" parTransId="{7F8A6594-0A77-415E-AA79-A9B79633C82C}" sibTransId="{7D4D673D-9E1F-43F0-832D-8C11AD12B3EC}"/>
    <dgm:cxn modelId="{BA4199E7-AEF2-4E3A-B6DF-CD8F589E232B}" type="presOf" srcId="{14CAD6D0-659F-42EC-9F6D-F5BC08DB10C4}" destId="{FEB1E46C-637A-4DD8-A2B8-4C0877A5240E}" srcOrd="0" destOrd="0" presId="urn:microsoft.com/office/officeart/2005/8/layout/pyramid1"/>
    <dgm:cxn modelId="{C3DFAD8E-5F57-4522-BCB6-E235332F5ADF}" type="presOf" srcId="{2E285B06-953E-4F1F-95AC-A41C8634133A}" destId="{D0107B51-3349-411C-9FF5-EFF923E03A4B}" srcOrd="1" destOrd="0" presId="urn:microsoft.com/office/officeart/2005/8/layout/pyramid1"/>
    <dgm:cxn modelId="{33066618-F5B0-4279-A75B-078ADEEA569E}" type="presOf" srcId="{2FD12874-D401-487D-80F9-0DA9665BADDA}" destId="{5734F448-3746-4954-ADBC-A680BAC757B3}" srcOrd="0" destOrd="0" presId="urn:microsoft.com/office/officeart/2005/8/layout/pyramid1"/>
    <dgm:cxn modelId="{84665988-E9E1-4C36-AFEB-D90981B66413}" type="presOf" srcId="{2FD12874-D401-487D-80F9-0DA9665BADDA}" destId="{54008DDD-BEE7-4A4A-AA46-463900175594}" srcOrd="1" destOrd="0" presId="urn:microsoft.com/office/officeart/2005/8/layout/pyramid1"/>
    <dgm:cxn modelId="{22E8C4D0-28E1-4324-80A9-59100946F1BB}" type="presOf" srcId="{2E285B06-953E-4F1F-95AC-A41C8634133A}" destId="{E0D5E1AF-6122-44AF-8D40-E5B95DA36C86}" srcOrd="0" destOrd="0" presId="urn:microsoft.com/office/officeart/2005/8/layout/pyramid1"/>
    <dgm:cxn modelId="{063DB777-679F-4FAE-A723-276C2AC07E0C}" type="presParOf" srcId="{CFDBBAB7-75DD-4349-90A9-0897ED4459F4}" destId="{F28BE27A-6559-4B3F-8CC9-556D1B58C821}" srcOrd="0" destOrd="0" presId="urn:microsoft.com/office/officeart/2005/8/layout/pyramid1"/>
    <dgm:cxn modelId="{0AD82152-1F6A-4BFC-896A-0F61996693E5}" type="presParOf" srcId="{F28BE27A-6559-4B3F-8CC9-556D1B58C821}" destId="{E0D5E1AF-6122-44AF-8D40-E5B95DA36C86}" srcOrd="0" destOrd="0" presId="urn:microsoft.com/office/officeart/2005/8/layout/pyramid1"/>
    <dgm:cxn modelId="{6DC33327-67F2-48F1-8979-2D6FF10E00D8}" type="presParOf" srcId="{F28BE27A-6559-4B3F-8CC9-556D1B58C821}" destId="{D0107B51-3349-411C-9FF5-EFF923E03A4B}" srcOrd="1" destOrd="0" presId="urn:microsoft.com/office/officeart/2005/8/layout/pyramid1"/>
    <dgm:cxn modelId="{E727D95C-A69A-429B-9530-249AC0BE766B}" type="presParOf" srcId="{CFDBBAB7-75DD-4349-90A9-0897ED4459F4}" destId="{23F3A297-EC07-482A-80C3-EFC2A857FE83}" srcOrd="1" destOrd="0" presId="urn:microsoft.com/office/officeart/2005/8/layout/pyramid1"/>
    <dgm:cxn modelId="{BA05C86F-E79E-4F8F-B30D-4E0A4A95D2AB}" type="presParOf" srcId="{23F3A297-EC07-482A-80C3-EFC2A857FE83}" destId="{FEB1E46C-637A-4DD8-A2B8-4C0877A5240E}" srcOrd="0" destOrd="0" presId="urn:microsoft.com/office/officeart/2005/8/layout/pyramid1"/>
    <dgm:cxn modelId="{CC68CD4C-DD43-4FBA-A53D-48DE7EB9B4E3}" type="presParOf" srcId="{23F3A297-EC07-482A-80C3-EFC2A857FE83}" destId="{AD79A03E-E074-4AA6-8499-A2243C2036D0}" srcOrd="1" destOrd="0" presId="urn:microsoft.com/office/officeart/2005/8/layout/pyramid1"/>
    <dgm:cxn modelId="{858EB39F-2E5B-4C44-8B9A-EA2E5075890A}" type="presParOf" srcId="{CFDBBAB7-75DD-4349-90A9-0897ED4459F4}" destId="{15058F9C-B511-43E7-9ED5-BA33B278AA89}" srcOrd="2" destOrd="0" presId="urn:microsoft.com/office/officeart/2005/8/layout/pyramid1"/>
    <dgm:cxn modelId="{626413EE-9B24-49A1-A6DB-67C835A4086A}" type="presParOf" srcId="{15058F9C-B511-43E7-9ED5-BA33B278AA89}" destId="{75A9E51A-2A0B-4114-814B-E9F605FF3201}" srcOrd="0" destOrd="0" presId="urn:microsoft.com/office/officeart/2005/8/layout/pyramid1"/>
    <dgm:cxn modelId="{2963C3F0-C06A-42D0-AB9D-49DBA8CD0D9F}" type="presParOf" srcId="{15058F9C-B511-43E7-9ED5-BA33B278AA89}" destId="{B946778A-90C0-49C0-99CD-0A37D8434054}" srcOrd="1" destOrd="0" presId="urn:microsoft.com/office/officeart/2005/8/layout/pyramid1"/>
    <dgm:cxn modelId="{5346A2AA-4D77-4272-9E85-A4336158D289}" type="presParOf" srcId="{CFDBBAB7-75DD-4349-90A9-0897ED4459F4}" destId="{6C38FC26-69AD-45DC-8400-4BE73421960B}" srcOrd="3" destOrd="0" presId="urn:microsoft.com/office/officeart/2005/8/layout/pyramid1"/>
    <dgm:cxn modelId="{CCB93787-FE42-4902-9F7B-A74338233DC9}" type="presParOf" srcId="{6C38FC26-69AD-45DC-8400-4BE73421960B}" destId="{F4E0DF2C-103B-4156-B417-B51A4DF2887E}" srcOrd="0" destOrd="0" presId="urn:microsoft.com/office/officeart/2005/8/layout/pyramid1"/>
    <dgm:cxn modelId="{F76EC128-B738-44CC-A941-DA252239219E}" type="presParOf" srcId="{6C38FC26-69AD-45DC-8400-4BE73421960B}" destId="{06BF9770-38DF-447F-95EE-F22A3BF2747A}" srcOrd="1" destOrd="0" presId="urn:microsoft.com/office/officeart/2005/8/layout/pyramid1"/>
    <dgm:cxn modelId="{8D8FA542-7201-49C5-9D07-A3DC72883033}" type="presParOf" srcId="{CFDBBAB7-75DD-4349-90A9-0897ED4459F4}" destId="{B257CED6-BE7E-46AC-B417-AA028065C6F7}" srcOrd="4" destOrd="0" presId="urn:microsoft.com/office/officeart/2005/8/layout/pyramid1"/>
    <dgm:cxn modelId="{EF56309F-B7FA-4A30-9792-B7B986E506D6}" type="presParOf" srcId="{B257CED6-BE7E-46AC-B417-AA028065C6F7}" destId="{5734F448-3746-4954-ADBC-A680BAC757B3}" srcOrd="0" destOrd="0" presId="urn:microsoft.com/office/officeart/2005/8/layout/pyramid1"/>
    <dgm:cxn modelId="{CE676FC1-F69C-40BF-B7BF-997829E8D871}" type="presParOf" srcId="{B257CED6-BE7E-46AC-B417-AA028065C6F7}" destId="{54008DDD-BEE7-4A4A-AA46-46390017559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A7825-BDF0-4A1E-8895-9E37B1AD2B52}">
      <dsp:nvSpPr>
        <dsp:cNvPr id="0" name=""/>
        <dsp:cNvSpPr/>
      </dsp:nvSpPr>
      <dsp:spPr>
        <a:xfrm>
          <a:off x="0" y="1475739"/>
          <a:ext cx="3392805" cy="3392805"/>
        </a:xfrm>
        <a:prstGeom prst="ellipse">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7AC08C-1A7F-49D6-A8A2-BF86B0B3241B}">
      <dsp:nvSpPr>
        <dsp:cNvPr id="0" name=""/>
        <dsp:cNvSpPr/>
      </dsp:nvSpPr>
      <dsp:spPr>
        <a:xfrm>
          <a:off x="678561" y="2154300"/>
          <a:ext cx="2035683" cy="2035683"/>
        </a:xfrm>
        <a:prstGeom prst="ellipse">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87AE4C-BCAE-4517-BCBA-C6C89E88AEE4}">
      <dsp:nvSpPr>
        <dsp:cNvPr id="0" name=""/>
        <dsp:cNvSpPr/>
      </dsp:nvSpPr>
      <dsp:spPr>
        <a:xfrm>
          <a:off x="1357122" y="2832862"/>
          <a:ext cx="678561" cy="678561"/>
        </a:xfrm>
        <a:prstGeom prst="ellipse">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804C59-2F64-41E0-BC8E-F21F1DBA9327}">
      <dsp:nvSpPr>
        <dsp:cNvPr id="0" name=""/>
        <dsp:cNvSpPr/>
      </dsp:nvSpPr>
      <dsp:spPr>
        <a:xfrm>
          <a:off x="3958273" y="344804"/>
          <a:ext cx="1696402" cy="989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kern="1200" dirty="0" smtClean="0"/>
            <a:t>Control</a:t>
          </a:r>
          <a:endParaRPr lang="en-US" sz="2000" kern="1200" dirty="0"/>
        </a:p>
      </dsp:txBody>
      <dsp:txXfrm>
        <a:off x="3958273" y="344804"/>
        <a:ext cx="1696402" cy="989568"/>
      </dsp:txXfrm>
    </dsp:sp>
    <dsp:sp modelId="{E4ADB78C-E6FD-4E79-9E1E-89FB0A0BC597}">
      <dsp:nvSpPr>
        <dsp:cNvPr id="0" name=""/>
        <dsp:cNvSpPr/>
      </dsp:nvSpPr>
      <dsp:spPr>
        <a:xfrm>
          <a:off x="3534172" y="839588"/>
          <a:ext cx="424100" cy="0"/>
        </a:xfrm>
        <a:prstGeom prst="line">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0EA691CD-43AD-4007-A65C-16CF350F283B}">
      <dsp:nvSpPr>
        <dsp:cNvPr id="0" name=""/>
        <dsp:cNvSpPr/>
      </dsp:nvSpPr>
      <dsp:spPr>
        <a:xfrm rot="5400000">
          <a:off x="1448445" y="1088111"/>
          <a:ext cx="2331988" cy="1836073"/>
        </a:xfrm>
        <a:prstGeom prst="line">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145D3993-D8FD-4372-8D95-B1FC2FC5063D}">
      <dsp:nvSpPr>
        <dsp:cNvPr id="0" name=""/>
        <dsp:cNvSpPr/>
      </dsp:nvSpPr>
      <dsp:spPr>
        <a:xfrm>
          <a:off x="3958273" y="1334372"/>
          <a:ext cx="1696402" cy="989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kern="1200" dirty="0" smtClean="0"/>
            <a:t>Influence</a:t>
          </a:r>
          <a:endParaRPr lang="en-US" sz="2000" kern="1200" dirty="0"/>
        </a:p>
      </dsp:txBody>
      <dsp:txXfrm>
        <a:off x="3958273" y="1334372"/>
        <a:ext cx="1696402" cy="989568"/>
      </dsp:txXfrm>
    </dsp:sp>
    <dsp:sp modelId="{23C41162-7B91-4DD7-A0FC-9149376A4E19}">
      <dsp:nvSpPr>
        <dsp:cNvPr id="0" name=""/>
        <dsp:cNvSpPr/>
      </dsp:nvSpPr>
      <dsp:spPr>
        <a:xfrm>
          <a:off x="3534172" y="1829157"/>
          <a:ext cx="424100" cy="0"/>
        </a:xfrm>
        <a:prstGeom prst="line">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69C50BEE-BD7C-47A8-90B0-973C63C4B33C}">
      <dsp:nvSpPr>
        <dsp:cNvPr id="0" name=""/>
        <dsp:cNvSpPr/>
      </dsp:nvSpPr>
      <dsp:spPr>
        <a:xfrm rot="5400000">
          <a:off x="1948997" y="2062242"/>
          <a:ext cx="1817186" cy="1349771"/>
        </a:xfrm>
        <a:prstGeom prst="line">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D78933EB-43B5-451A-B267-8B1E9A377D02}">
      <dsp:nvSpPr>
        <dsp:cNvPr id="0" name=""/>
        <dsp:cNvSpPr/>
      </dsp:nvSpPr>
      <dsp:spPr>
        <a:xfrm>
          <a:off x="3958273" y="2323941"/>
          <a:ext cx="1696402" cy="989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kern="1200" dirty="0" smtClean="0"/>
            <a:t>Accept</a:t>
          </a:r>
          <a:endParaRPr lang="en-US" sz="2000" kern="1200" dirty="0"/>
        </a:p>
      </dsp:txBody>
      <dsp:txXfrm>
        <a:off x="3958273" y="2323941"/>
        <a:ext cx="1696402" cy="989568"/>
      </dsp:txXfrm>
    </dsp:sp>
    <dsp:sp modelId="{CF3D5A5B-96E4-4002-9C88-D05C387F222A}">
      <dsp:nvSpPr>
        <dsp:cNvPr id="0" name=""/>
        <dsp:cNvSpPr/>
      </dsp:nvSpPr>
      <dsp:spPr>
        <a:xfrm>
          <a:off x="3534172" y="2818725"/>
          <a:ext cx="424100" cy="0"/>
        </a:xfrm>
        <a:prstGeom prst="line">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BBD0CA25-2D3F-45CF-89FF-12E9168A5189}">
      <dsp:nvSpPr>
        <dsp:cNvPr id="0" name=""/>
        <dsp:cNvSpPr/>
      </dsp:nvSpPr>
      <dsp:spPr>
        <a:xfrm rot="5400000">
          <a:off x="2450171" y="3035582"/>
          <a:ext cx="1298313" cy="863469"/>
        </a:xfrm>
        <a:prstGeom prst="line">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5E1AF-6122-44AF-8D40-E5B95DA36C86}">
      <dsp:nvSpPr>
        <dsp:cNvPr id="0" name=""/>
        <dsp:cNvSpPr/>
      </dsp:nvSpPr>
      <dsp:spPr>
        <a:xfrm>
          <a:off x="2204890" y="0"/>
          <a:ext cx="1102445" cy="480210"/>
        </a:xfrm>
        <a:prstGeom prst="trapezoid">
          <a:avLst>
            <a:gd name="adj" fmla="val 114788"/>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City Centre</a:t>
          </a:r>
          <a:endParaRPr lang="en-US" sz="1800" kern="1200" dirty="0"/>
        </a:p>
      </dsp:txBody>
      <dsp:txXfrm>
        <a:off x="2204890" y="0"/>
        <a:ext cx="1102445" cy="480210"/>
      </dsp:txXfrm>
    </dsp:sp>
    <dsp:sp modelId="{FEB1E46C-637A-4DD8-A2B8-4C0877A5240E}">
      <dsp:nvSpPr>
        <dsp:cNvPr id="0" name=""/>
        <dsp:cNvSpPr/>
      </dsp:nvSpPr>
      <dsp:spPr>
        <a:xfrm>
          <a:off x="1653667" y="480210"/>
          <a:ext cx="2204890" cy="480210"/>
        </a:xfrm>
        <a:prstGeom prst="trapezoid">
          <a:avLst>
            <a:gd name="adj" fmla="val 11478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Metropolitan Centre</a:t>
          </a:r>
          <a:endParaRPr lang="en-US" sz="1800" kern="1200" dirty="0"/>
        </a:p>
      </dsp:txBody>
      <dsp:txXfrm>
        <a:off x="2039523" y="480210"/>
        <a:ext cx="1433178" cy="480210"/>
      </dsp:txXfrm>
    </dsp:sp>
    <dsp:sp modelId="{75A9E51A-2A0B-4114-814B-E9F605FF3201}">
      <dsp:nvSpPr>
        <dsp:cNvPr id="0" name=""/>
        <dsp:cNvSpPr/>
      </dsp:nvSpPr>
      <dsp:spPr>
        <a:xfrm>
          <a:off x="1102445" y="960419"/>
          <a:ext cx="3307335" cy="480210"/>
        </a:xfrm>
        <a:prstGeom prst="trapezoid">
          <a:avLst>
            <a:gd name="adj" fmla="val 114788"/>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Town Centre </a:t>
          </a:r>
          <a:endParaRPr lang="en-US" sz="1800" kern="1200" dirty="0">
            <a:solidFill>
              <a:schemeClr val="tx1"/>
            </a:solidFill>
          </a:endParaRPr>
        </a:p>
      </dsp:txBody>
      <dsp:txXfrm>
        <a:off x="1681228" y="960419"/>
        <a:ext cx="2149768" cy="480210"/>
      </dsp:txXfrm>
    </dsp:sp>
    <dsp:sp modelId="{F4E0DF2C-103B-4156-B417-B51A4DF2887E}">
      <dsp:nvSpPr>
        <dsp:cNvPr id="0" name=""/>
        <dsp:cNvSpPr/>
      </dsp:nvSpPr>
      <dsp:spPr>
        <a:xfrm>
          <a:off x="551222" y="1440630"/>
          <a:ext cx="4409780" cy="480210"/>
        </a:xfrm>
        <a:prstGeom prst="trapezoid">
          <a:avLst>
            <a:gd name="adj" fmla="val 114788"/>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Local Centre</a:t>
          </a:r>
          <a:r>
            <a:rPr lang="en-US" sz="2800" kern="1200" dirty="0" smtClean="0"/>
            <a:t> </a:t>
          </a:r>
          <a:endParaRPr lang="en-US" sz="2800" kern="1200" dirty="0"/>
        </a:p>
      </dsp:txBody>
      <dsp:txXfrm>
        <a:off x="1322934" y="1440630"/>
        <a:ext cx="2866357" cy="480210"/>
      </dsp:txXfrm>
    </dsp:sp>
    <dsp:sp modelId="{5734F448-3746-4954-ADBC-A680BAC757B3}">
      <dsp:nvSpPr>
        <dsp:cNvPr id="0" name=""/>
        <dsp:cNvSpPr/>
      </dsp:nvSpPr>
      <dsp:spPr>
        <a:xfrm>
          <a:off x="0" y="1920840"/>
          <a:ext cx="5512226" cy="480210"/>
        </a:xfrm>
        <a:prstGeom prst="trapezoid">
          <a:avLst>
            <a:gd name="adj" fmla="val 114788"/>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Neighbourhood Centre</a:t>
          </a:r>
          <a:endParaRPr lang="en-US" sz="1800" kern="1200" dirty="0"/>
        </a:p>
      </dsp:txBody>
      <dsp:txXfrm>
        <a:off x="964639" y="1920840"/>
        <a:ext cx="3582946" cy="480210"/>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57373-7DD3-4ACA-93F6-DC5A5DFFB7D2}" type="datetimeFigureOut">
              <a:rPr lang="en-NZ" smtClean="0"/>
              <a:t>3/05/2022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B977D-88E0-4D70-9EA5-0156CB2003A2}" type="slidenum">
              <a:rPr lang="en-NZ" smtClean="0"/>
              <a:t>‹#›</a:t>
            </a:fld>
            <a:endParaRPr lang="en-NZ"/>
          </a:p>
        </p:txBody>
      </p:sp>
    </p:spTree>
    <p:extLst>
      <p:ext uri="{BB962C8B-B14F-4D97-AF65-F5344CB8AC3E}">
        <p14:creationId xmlns:p14="http://schemas.microsoft.com/office/powerpoint/2010/main" val="995274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a:t>
            </a:r>
            <a:r>
              <a:rPr lang="en-NZ" baseline="0" dirty="0" smtClean="0"/>
              <a:t> Control – Influence – Accept model is borrowed from personal development / mental health literature. It’s a useful way of prioritising where energy/effort is expended, and we’re borrowing it to focus our energy and efforts (and yours) on the Plan Changes.  </a:t>
            </a:r>
          </a:p>
          <a:p>
            <a:endParaRPr lang="en-NZ" baseline="0" dirty="0" smtClean="0"/>
          </a:p>
          <a:p>
            <a:r>
              <a:rPr lang="en-NZ" baseline="0" dirty="0" smtClean="0"/>
              <a:t>We propose not to spend time today on the matters we need to ‘accept’. We can ‘control’ our </a:t>
            </a:r>
            <a:r>
              <a:rPr lang="en-NZ" baseline="0" dirty="0" err="1" smtClean="0"/>
              <a:t>comms</a:t>
            </a:r>
            <a:r>
              <a:rPr lang="en-NZ" baseline="0" dirty="0" smtClean="0"/>
              <a:t> around them – but these matters are what they are. </a:t>
            </a:r>
          </a:p>
          <a:p>
            <a:r>
              <a:rPr lang="en-NZ" baseline="0" dirty="0" smtClean="0"/>
              <a:t/>
            </a:r>
            <a:br>
              <a:rPr lang="en-NZ" baseline="0" dirty="0" smtClean="0"/>
            </a:br>
            <a:r>
              <a:rPr lang="en-NZ" baseline="0" dirty="0" smtClean="0"/>
              <a:t>We want to engage you on what you – and your communities – can influence.  </a:t>
            </a:r>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B977D-88E0-4D70-9EA5-0156CB2003A2}"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62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NZ" dirty="0"/>
              <a:t>NPS-UD direction – what it sets out to achieve</a:t>
            </a:r>
          </a:p>
          <a:p>
            <a:pPr lvl="0"/>
            <a:r>
              <a:rPr lang="en-NZ" dirty="0"/>
              <a:t>Requirements of us as a Tier 1 council  (re MDRS) - what we have to do to meet the Medium Density Residential Standards</a:t>
            </a:r>
          </a:p>
          <a:p>
            <a:pPr lvl="0"/>
            <a:r>
              <a:rPr lang="en-NZ" dirty="0"/>
              <a:t>Timeline – refer </a:t>
            </a:r>
            <a:r>
              <a:rPr lang="en-NZ" u="sng" dirty="0"/>
              <a:t>Intensification Streamlined Planning Process – the timeline for giving effect to the NPS-UD has been brought forward by a year</a:t>
            </a:r>
            <a:endParaRPr lang="en-NZ" dirty="0"/>
          </a:p>
          <a:p>
            <a:pPr lvl="0"/>
            <a:r>
              <a:rPr lang="en-NZ" dirty="0"/>
              <a:t>Facts / assumptions underpinning housing sufficiency (what the demand/supply facts tell us) </a:t>
            </a:r>
          </a:p>
          <a:p>
            <a:pPr lvl="0"/>
            <a:r>
              <a:rPr lang="en-NZ" dirty="0"/>
              <a:t>What can be considered as qualifying matters?</a:t>
            </a:r>
          </a:p>
          <a:p>
            <a:pPr lvl="0"/>
            <a:r>
              <a:rPr lang="en-NZ" dirty="0"/>
              <a:t>What’s in and out of these plan changes – the givens and what can’t be changed</a:t>
            </a:r>
          </a:p>
          <a:p>
            <a:pPr lvl="0"/>
            <a:r>
              <a:rPr lang="en-NZ" dirty="0"/>
              <a:t>‘Well functioning urban environment’ – what it means and how we give effect to it</a:t>
            </a:r>
          </a:p>
          <a:p>
            <a:pPr lvl="0"/>
            <a:r>
              <a:rPr lang="en-NZ" dirty="0"/>
              <a:t>Importance of meeting high evidential thresholds to support proposed changes</a:t>
            </a:r>
          </a:p>
          <a:p>
            <a:pPr lvl="0"/>
            <a:r>
              <a:rPr lang="en-NZ" dirty="0"/>
              <a:t>What and how does it affect Christchurch (c.f. current District Plan)</a:t>
            </a:r>
          </a:p>
          <a:p>
            <a:pPr lvl="0"/>
            <a:r>
              <a:rPr lang="en-NZ" dirty="0"/>
              <a:t>Permitted level? (</a:t>
            </a:r>
            <a:r>
              <a:rPr lang="en-NZ" i="1" dirty="0"/>
              <a:t>Query whiteboard notes: is this about how high can we go?</a:t>
            </a:r>
            <a:r>
              <a:rPr lang="en-NZ" dirty="0"/>
              <a:t> </a:t>
            </a:r>
          </a:p>
          <a:p>
            <a:r>
              <a:rPr lang="en-NZ" dirty="0"/>
              <a:t>Relevant residential zones?</a:t>
            </a:r>
            <a:r>
              <a:rPr lang="en-NZ" i="1" dirty="0"/>
              <a:t> </a:t>
            </a:r>
            <a:r>
              <a:rPr lang="en-NZ" dirty="0"/>
              <a:t>(</a:t>
            </a:r>
            <a:r>
              <a:rPr lang="en-NZ" i="1" dirty="0"/>
              <a:t>Query whiteboard notes: is this about what happens to these zones now?)</a:t>
            </a:r>
            <a:r>
              <a:rPr lang="en-NZ" dirty="0"/>
              <a:t>  How much info do we have on this? This might take more than 10 mins on its own?  </a:t>
            </a:r>
          </a:p>
          <a:p>
            <a:r>
              <a:rPr lang="en-NZ" dirty="0"/>
              <a:t> E.g. 3 storeys becomes the </a:t>
            </a:r>
            <a:r>
              <a:rPr lang="en-NZ" i="1" dirty="0"/>
              <a:t>permitted</a:t>
            </a:r>
            <a:r>
              <a:rPr lang="en-NZ" dirty="0"/>
              <a:t> level (with no resource consent needed). Any application for 4+ storeys will need a RC, but the impact is only assessed as the difference between 3 and 4 storeys, rather than the impact of a 4 storey bldg.  </a:t>
            </a:r>
            <a:endParaRPr lang="en-NZ" dirty="0" smtClean="0"/>
          </a:p>
          <a:p>
            <a:endParaRPr lang="en-NZ" dirty="0" smtClean="0"/>
          </a:p>
          <a:p>
            <a:endParaRPr lang="en-NZ" dirty="0"/>
          </a:p>
          <a:p>
            <a:endParaRPr lang="en-NZ" dirty="0"/>
          </a:p>
        </p:txBody>
      </p:sp>
      <p:sp>
        <p:nvSpPr>
          <p:cNvPr id="4" name="Slide Number Placeholder 3"/>
          <p:cNvSpPr>
            <a:spLocks noGrp="1"/>
          </p:cNvSpPr>
          <p:nvPr>
            <p:ph type="sldNum" sz="quarter" idx="10"/>
          </p:nvPr>
        </p:nvSpPr>
        <p:spPr/>
        <p:txBody>
          <a:bodyPr/>
          <a:lstStyle/>
          <a:p>
            <a:fld id="{A4BB977D-88E0-4D70-9EA5-0156CB2003A2}" type="slidenum">
              <a:rPr lang="en-NZ" smtClean="0"/>
              <a:t>10</a:t>
            </a:fld>
            <a:endParaRPr lang="en-NZ"/>
          </a:p>
        </p:txBody>
      </p:sp>
    </p:spTree>
    <p:extLst>
      <p:ext uri="{BB962C8B-B14F-4D97-AF65-F5344CB8AC3E}">
        <p14:creationId xmlns:p14="http://schemas.microsoft.com/office/powerpoint/2010/main" val="2231282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NZ" dirty="0"/>
              <a:t>NPS-UD direction – what it sets out to achieve</a:t>
            </a:r>
          </a:p>
          <a:p>
            <a:pPr lvl="0"/>
            <a:r>
              <a:rPr lang="en-NZ" dirty="0"/>
              <a:t>Requirements of us as a Tier 1 council  (re MDRS) - what we have to do to meet the Medium Density Residential Standards</a:t>
            </a:r>
          </a:p>
          <a:p>
            <a:pPr lvl="0"/>
            <a:r>
              <a:rPr lang="en-NZ" dirty="0"/>
              <a:t>Timeline – refer </a:t>
            </a:r>
            <a:r>
              <a:rPr lang="en-NZ" u="sng" dirty="0"/>
              <a:t>Intensification Streamlined Planning Process – the timeline for giving effect to the NPS-UD has been brought forward by a year</a:t>
            </a:r>
            <a:endParaRPr lang="en-NZ" dirty="0"/>
          </a:p>
          <a:p>
            <a:pPr lvl="0"/>
            <a:r>
              <a:rPr lang="en-NZ" dirty="0"/>
              <a:t>Facts / assumptions underpinning housing sufficiency (what the demand/supply facts tell us) </a:t>
            </a:r>
          </a:p>
          <a:p>
            <a:pPr lvl="0"/>
            <a:r>
              <a:rPr lang="en-NZ" dirty="0"/>
              <a:t>What can be considered as qualifying matters?</a:t>
            </a:r>
          </a:p>
          <a:p>
            <a:pPr lvl="0"/>
            <a:r>
              <a:rPr lang="en-NZ" dirty="0"/>
              <a:t>What’s in and out of these plan changes – the givens and what can’t be changed</a:t>
            </a:r>
          </a:p>
          <a:p>
            <a:pPr lvl="0"/>
            <a:r>
              <a:rPr lang="en-NZ" dirty="0"/>
              <a:t>‘Well functioning urban environment’ – what it means and how we give effect to it</a:t>
            </a:r>
          </a:p>
          <a:p>
            <a:pPr lvl="0"/>
            <a:r>
              <a:rPr lang="en-NZ" dirty="0"/>
              <a:t>Importance of meeting high evidential thresholds to support proposed changes</a:t>
            </a:r>
          </a:p>
          <a:p>
            <a:pPr lvl="0"/>
            <a:r>
              <a:rPr lang="en-NZ" dirty="0"/>
              <a:t>What and how does it affect Christchurch (c.f. current District Plan)</a:t>
            </a:r>
          </a:p>
          <a:p>
            <a:pPr lvl="0"/>
            <a:r>
              <a:rPr lang="en-NZ" dirty="0"/>
              <a:t>Permitted level? (</a:t>
            </a:r>
            <a:r>
              <a:rPr lang="en-NZ" i="1" dirty="0"/>
              <a:t>Query whiteboard notes: is this about how high can we go?</a:t>
            </a:r>
            <a:r>
              <a:rPr lang="en-NZ" dirty="0"/>
              <a:t> </a:t>
            </a:r>
          </a:p>
          <a:p>
            <a:r>
              <a:rPr lang="en-NZ" dirty="0"/>
              <a:t>Relevant residential zones?</a:t>
            </a:r>
            <a:r>
              <a:rPr lang="en-NZ" i="1" dirty="0"/>
              <a:t> </a:t>
            </a:r>
            <a:r>
              <a:rPr lang="en-NZ" dirty="0"/>
              <a:t>(</a:t>
            </a:r>
            <a:r>
              <a:rPr lang="en-NZ" i="1" dirty="0"/>
              <a:t>Query whiteboard notes: is this about what happens to these zones now?)</a:t>
            </a:r>
            <a:r>
              <a:rPr lang="en-NZ" dirty="0"/>
              <a:t>  How much info do we have on this? This might take more than 10 mins on its own?  </a:t>
            </a:r>
          </a:p>
          <a:p>
            <a:r>
              <a:rPr lang="en-NZ" dirty="0"/>
              <a:t> E.g. 3 storeys becomes the </a:t>
            </a:r>
            <a:r>
              <a:rPr lang="en-NZ" i="1" dirty="0"/>
              <a:t>permitted</a:t>
            </a:r>
            <a:r>
              <a:rPr lang="en-NZ" dirty="0"/>
              <a:t> level (with no resource consent needed). Any application for 4+ storeys will need a RC, but the impact is only assessed as the difference between 3 and 4 storeys, rather than the impact of a 4 storey bldg.  </a:t>
            </a:r>
            <a:endParaRPr lang="en-NZ" dirty="0" smtClean="0"/>
          </a:p>
          <a:p>
            <a:endParaRPr lang="en-NZ" dirty="0" smtClean="0"/>
          </a:p>
          <a:p>
            <a:endParaRPr lang="en-NZ" dirty="0"/>
          </a:p>
          <a:p>
            <a:endParaRPr lang="en-NZ" dirty="0"/>
          </a:p>
        </p:txBody>
      </p:sp>
      <p:sp>
        <p:nvSpPr>
          <p:cNvPr id="4" name="Slide Number Placeholder 3"/>
          <p:cNvSpPr>
            <a:spLocks noGrp="1"/>
          </p:cNvSpPr>
          <p:nvPr>
            <p:ph type="sldNum" sz="quarter" idx="10"/>
          </p:nvPr>
        </p:nvSpPr>
        <p:spPr/>
        <p:txBody>
          <a:bodyPr/>
          <a:lstStyle/>
          <a:p>
            <a:fld id="{A4BB977D-88E0-4D70-9EA5-0156CB2003A2}" type="slidenum">
              <a:rPr lang="en-NZ" smtClean="0"/>
              <a:t>11</a:t>
            </a:fld>
            <a:endParaRPr lang="en-NZ"/>
          </a:p>
        </p:txBody>
      </p:sp>
    </p:spTree>
    <p:extLst>
      <p:ext uri="{BB962C8B-B14F-4D97-AF65-F5344CB8AC3E}">
        <p14:creationId xmlns:p14="http://schemas.microsoft.com/office/powerpoint/2010/main" val="1882247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CMU – despite its name, doesn’t permitted new commercial activities.  In fact commercial activities are limited.  The main difference in the zone is that it allows suitably located and designed residential activity (by consent) and most industrial activities (although not those that have the potential to generate significant adverse effects (noise, odour, heavy vehicle movements) on sensitive activities (these should be located in IH Zones).</a:t>
            </a:r>
          </a:p>
        </p:txBody>
      </p:sp>
      <p:sp>
        <p:nvSpPr>
          <p:cNvPr id="4" name="Slide Number Placeholder 3"/>
          <p:cNvSpPr>
            <a:spLocks noGrp="1"/>
          </p:cNvSpPr>
          <p:nvPr>
            <p:ph type="sldNum" sz="quarter" idx="5"/>
          </p:nvPr>
        </p:nvSpPr>
        <p:spPr/>
        <p:txBody>
          <a:bodyPr/>
          <a:lstStyle/>
          <a:p>
            <a:fld id="{A4BB977D-88E0-4D70-9EA5-0156CB2003A2}" type="slidenum">
              <a:rPr lang="en-NZ" smtClean="0"/>
              <a:t>14</a:t>
            </a:fld>
            <a:endParaRPr lang="en-NZ"/>
          </a:p>
        </p:txBody>
      </p:sp>
    </p:spTree>
    <p:extLst>
      <p:ext uri="{BB962C8B-B14F-4D97-AF65-F5344CB8AC3E}">
        <p14:creationId xmlns:p14="http://schemas.microsoft.com/office/powerpoint/2010/main" val="2863612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4BB977D-88E0-4D70-9EA5-0156CB2003A2}" type="slidenum">
              <a:rPr lang="en-NZ" smtClean="0"/>
              <a:t>17</a:t>
            </a:fld>
            <a:endParaRPr lang="en-NZ"/>
          </a:p>
        </p:txBody>
      </p:sp>
    </p:spTree>
    <p:extLst>
      <p:ext uri="{BB962C8B-B14F-4D97-AF65-F5344CB8AC3E}">
        <p14:creationId xmlns:p14="http://schemas.microsoft.com/office/powerpoint/2010/main" val="181967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4BB977D-88E0-4D70-9EA5-0156CB2003A2}" type="slidenum">
              <a:rPr lang="en-NZ" smtClean="0"/>
              <a:t>18</a:t>
            </a:fld>
            <a:endParaRPr lang="en-NZ"/>
          </a:p>
        </p:txBody>
      </p:sp>
    </p:spTree>
    <p:extLst>
      <p:ext uri="{BB962C8B-B14F-4D97-AF65-F5344CB8AC3E}">
        <p14:creationId xmlns:p14="http://schemas.microsoft.com/office/powerpoint/2010/main" val="3668944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4BB977D-88E0-4D70-9EA5-0156CB2003A2}" type="slidenum">
              <a:rPr lang="en-NZ" smtClean="0"/>
              <a:t>19</a:t>
            </a:fld>
            <a:endParaRPr lang="en-NZ"/>
          </a:p>
        </p:txBody>
      </p:sp>
    </p:spTree>
    <p:extLst>
      <p:ext uri="{BB962C8B-B14F-4D97-AF65-F5344CB8AC3E}">
        <p14:creationId xmlns:p14="http://schemas.microsoft.com/office/powerpoint/2010/main" val="3264435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4BB977D-88E0-4D70-9EA5-0156CB2003A2}" type="slidenum">
              <a:rPr lang="en-NZ" smtClean="0"/>
              <a:t>20</a:t>
            </a:fld>
            <a:endParaRPr lang="en-NZ"/>
          </a:p>
        </p:txBody>
      </p:sp>
    </p:spTree>
    <p:extLst>
      <p:ext uri="{BB962C8B-B14F-4D97-AF65-F5344CB8AC3E}">
        <p14:creationId xmlns:p14="http://schemas.microsoft.com/office/powerpoint/2010/main" val="3041127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We</a:t>
            </a:r>
            <a:r>
              <a:rPr lang="en-NZ" baseline="0" dirty="0" smtClean="0"/>
              <a:t> have talked about the various plan changes in passing. This table lays out the different jigsaw pieces and where each one fits in.  </a:t>
            </a:r>
            <a:endParaRPr lang="en-NZ" dirty="0" smtClean="0"/>
          </a:p>
          <a:p>
            <a:endParaRPr lang="en-NZ" dirty="0" smtClean="0"/>
          </a:p>
          <a:p>
            <a:r>
              <a:rPr lang="en-NZ" dirty="0" smtClean="0"/>
              <a:t>Note that a</a:t>
            </a:r>
            <a:r>
              <a:rPr lang="en-NZ" baseline="0" dirty="0" smtClean="0"/>
              <a:t> more detailed A3 Table is to be circulated to EMs on the different plan changes, and the different components of them (inform approach v influence approach).  </a:t>
            </a:r>
          </a:p>
          <a:p>
            <a:endParaRPr lang="en-NZ" baseline="0" dirty="0" smtClean="0"/>
          </a:p>
          <a:p>
            <a:pPr rtl="0" eaLnBrk="1" fontAlgn="t" latinLnBrk="0" hangingPunct="1"/>
            <a:r>
              <a:rPr lang="en-NZ" sz="1200" b="0" i="0" u="none" strike="noStrike" kern="1200" dirty="0" smtClean="0">
                <a:solidFill>
                  <a:schemeClr val="tx1"/>
                </a:solidFill>
                <a:effectLst/>
                <a:latin typeface="+mn-lt"/>
                <a:ea typeface="+mn-ea"/>
                <a:cs typeface="+mn-cs"/>
              </a:rPr>
              <a:t>Note that</a:t>
            </a:r>
            <a:r>
              <a:rPr lang="en-NZ" sz="1200" b="0" i="0" u="none" strike="noStrike" kern="1200" baseline="0" dirty="0" smtClean="0">
                <a:solidFill>
                  <a:schemeClr val="tx1"/>
                </a:solidFill>
                <a:effectLst/>
                <a:latin typeface="+mn-lt"/>
                <a:ea typeface="+mn-ea"/>
                <a:cs typeface="+mn-cs"/>
              </a:rPr>
              <a:t> the </a:t>
            </a:r>
            <a:r>
              <a:rPr lang="en-NZ" sz="1200" b="0" i="0" u="none" strike="noStrike" kern="1200" dirty="0" smtClean="0">
                <a:solidFill>
                  <a:schemeClr val="tx1"/>
                </a:solidFill>
                <a:effectLst/>
                <a:latin typeface="+mn-lt"/>
                <a:ea typeface="+mn-ea"/>
                <a:cs typeface="+mn-cs"/>
              </a:rPr>
              <a:t>Christchurch</a:t>
            </a:r>
            <a:r>
              <a:rPr lang="en-NZ" sz="1200" b="0" i="0" u="none" strike="noStrike" kern="1200" baseline="0" dirty="0" smtClean="0">
                <a:solidFill>
                  <a:schemeClr val="tx1"/>
                </a:solidFill>
                <a:effectLst/>
                <a:latin typeface="+mn-lt"/>
                <a:ea typeface="+mn-ea"/>
                <a:cs typeface="+mn-cs"/>
              </a:rPr>
              <a:t> Transport Plan and Flood Management Areas work is progressing in parallel, but decisions to consult on and/or notify these pieces of work will be sought later.  (7 April for the CTP, and post notification for the FMA)    </a:t>
            </a:r>
          </a:p>
          <a:p>
            <a:pPr rtl="0" eaLnBrk="1" fontAlgn="t" latinLnBrk="0" hangingPunct="1"/>
            <a:endParaRPr lang="en-NZ" sz="1200" b="0" i="0" u="none" strike="noStrike" kern="1200" baseline="0" dirty="0" smtClean="0">
              <a:solidFill>
                <a:schemeClr val="tx1"/>
              </a:solidFill>
              <a:effectLst/>
              <a:latin typeface="+mn-lt"/>
              <a:ea typeface="+mn-ea"/>
              <a:cs typeface="+mn-cs"/>
            </a:endParaRPr>
          </a:p>
          <a:p>
            <a:pPr rtl="0" eaLnBrk="1" fontAlgn="t" latinLnBrk="0" hangingPunct="1"/>
            <a:r>
              <a:rPr lang="en-NZ" sz="1200" b="0" i="0" u="none" strike="noStrike" kern="1200" baseline="0" dirty="0" smtClean="0">
                <a:solidFill>
                  <a:schemeClr val="tx1"/>
                </a:solidFill>
                <a:effectLst/>
                <a:latin typeface="+mn-lt"/>
                <a:ea typeface="+mn-ea"/>
                <a:cs typeface="+mn-cs"/>
              </a:rPr>
              <a:t>This work is also being carried out in the context of the development of the Greater Christchurch Spatial Plan (GCSP), and the </a:t>
            </a:r>
            <a:r>
              <a:rPr lang="en-NZ" sz="1200" b="0" i="0" u="none" strike="noStrike" kern="1200" baseline="0" dirty="0" err="1" smtClean="0">
                <a:solidFill>
                  <a:schemeClr val="tx1"/>
                </a:solidFill>
                <a:effectLst/>
                <a:latin typeface="+mn-lt"/>
                <a:ea typeface="+mn-ea"/>
                <a:cs typeface="+mn-cs"/>
              </a:rPr>
              <a:t>Otautahi</a:t>
            </a:r>
            <a:r>
              <a:rPr lang="en-NZ" sz="1200" b="0" i="0" u="none" strike="noStrike" kern="1200" baseline="0" dirty="0" smtClean="0">
                <a:solidFill>
                  <a:schemeClr val="tx1"/>
                </a:solidFill>
                <a:effectLst/>
                <a:latin typeface="+mn-lt"/>
                <a:ea typeface="+mn-ea"/>
                <a:cs typeface="+mn-cs"/>
              </a:rPr>
              <a:t> Christchurch Plan (OCP)   </a:t>
            </a:r>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B977D-88E0-4D70-9EA5-0156CB2003A2}"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397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1980" y="1531303"/>
            <a:ext cx="7618742" cy="1707197"/>
          </a:xfrm>
          <a:prstGeom prst="rect">
            <a:avLst/>
          </a:prstGeom>
        </p:spPr>
        <p:txBody>
          <a:bodyPr/>
          <a:lstStyle>
            <a:lvl1pPr>
              <a:defRPr sz="6000">
                <a:solidFill>
                  <a:srgbClr val="FFFFFF"/>
                </a:solidFill>
              </a:defRPr>
            </a:lvl1pPr>
          </a:lstStyle>
          <a:p>
            <a:r>
              <a:rPr lang="en-US" dirty="0" smtClean="0"/>
              <a:t>Presentation title goes here</a:t>
            </a:r>
            <a:endParaRPr lang="en-NZ" dirty="0"/>
          </a:p>
        </p:txBody>
      </p:sp>
      <p:sp>
        <p:nvSpPr>
          <p:cNvPr id="9" name="Text Placeholder 6"/>
          <p:cNvSpPr>
            <a:spLocks noGrp="1"/>
          </p:cNvSpPr>
          <p:nvPr>
            <p:ph type="body" sz="quarter" idx="10" hasCustomPrompt="1"/>
          </p:nvPr>
        </p:nvSpPr>
        <p:spPr>
          <a:xfrm>
            <a:off x="601663" y="3429634"/>
            <a:ext cx="5887914" cy="2193925"/>
          </a:xfrm>
          <a:prstGeom prst="rect">
            <a:avLst/>
          </a:prstGeom>
        </p:spPr>
        <p:txBody>
          <a:bodyPr/>
          <a:lstStyle>
            <a:lvl1pPr marL="0" indent="0">
              <a:buNone/>
              <a:defRPr>
                <a:solidFill>
                  <a:srgbClr val="FFFFFF"/>
                </a:solidFill>
              </a:defRPr>
            </a:lvl1pPr>
          </a:lstStyle>
          <a:p>
            <a:pPr lvl="0"/>
            <a:r>
              <a:rPr lang="en-US" dirty="0" smtClean="0"/>
              <a:t>Sub heading/author/date goes here</a:t>
            </a:r>
          </a:p>
        </p:txBody>
      </p:sp>
    </p:spTree>
    <p:extLst>
      <p:ext uri="{BB962C8B-B14F-4D97-AF65-F5344CB8AC3E}">
        <p14:creationId xmlns:p14="http://schemas.microsoft.com/office/powerpoint/2010/main" val="86569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a:xfrm>
            <a:off x="316871" y="1282417"/>
            <a:ext cx="1151888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7" name="Straight Connector 6"/>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r>
              <a:rPr lang="en-US" smtClean="0"/>
              <a:t>29 April 2022</a:t>
            </a:r>
            <a:endParaRPr lang="en-NZ" dirty="0"/>
          </a:p>
        </p:txBody>
      </p:sp>
      <p:sp>
        <p:nvSpPr>
          <p:cNvPr id="11" name="Footer Placeholder 10"/>
          <p:cNvSpPr>
            <a:spLocks noGrp="1"/>
          </p:cNvSpPr>
          <p:nvPr>
            <p:ph type="ftr" sz="quarter" idx="11"/>
          </p:nvPr>
        </p:nvSpPr>
        <p:spPr/>
        <p:txBody>
          <a:bodyPr/>
          <a:lstStyle/>
          <a:p>
            <a:r>
              <a:rPr lang="en-NZ" smtClean="0"/>
              <a:t>KO Presentation on PC14</a:t>
            </a:r>
            <a:endParaRPr lang="en-NZ" dirty="0"/>
          </a:p>
        </p:txBody>
      </p:sp>
    </p:spTree>
    <p:extLst>
      <p:ext uri="{BB962C8B-B14F-4D97-AF65-F5344CB8AC3E}">
        <p14:creationId xmlns:p14="http://schemas.microsoft.com/office/powerpoint/2010/main" val="6154429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mess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04287" y="1186004"/>
            <a:ext cx="5461233" cy="2109458"/>
          </a:xfrm>
          <a:prstGeom prst="rect">
            <a:avLst/>
          </a:prstGeom>
        </p:spPr>
        <p:txBody>
          <a:bodyPr anchor="b"/>
          <a:lstStyle>
            <a:lvl1pPr>
              <a:defRPr sz="3600">
                <a:solidFill>
                  <a:srgbClr val="FFFFFF"/>
                </a:solidFill>
              </a:defRPr>
            </a:lvl1pPr>
          </a:lstStyle>
          <a:p>
            <a:r>
              <a:rPr lang="en-US" dirty="0" smtClean="0"/>
              <a:t>Thank you </a:t>
            </a:r>
            <a:br>
              <a:rPr lang="en-US" dirty="0" smtClean="0"/>
            </a:br>
            <a:r>
              <a:rPr lang="en-US" dirty="0" smtClean="0"/>
              <a:t>end message</a:t>
            </a:r>
            <a:endParaRPr lang="en-NZ" dirty="0"/>
          </a:p>
        </p:txBody>
      </p:sp>
      <p:sp>
        <p:nvSpPr>
          <p:cNvPr id="5" name="Content Placeholder 4"/>
          <p:cNvSpPr>
            <a:spLocks noGrp="1"/>
          </p:cNvSpPr>
          <p:nvPr>
            <p:ph sz="quarter" idx="10" hasCustomPrompt="1"/>
          </p:nvPr>
        </p:nvSpPr>
        <p:spPr>
          <a:xfrm>
            <a:off x="604838" y="3386341"/>
            <a:ext cx="4392612" cy="1339850"/>
          </a:xfrm>
          <a:prstGeom prst="rect">
            <a:avLst/>
          </a:prstGeom>
        </p:spPr>
        <p:txBody>
          <a:bodyPr/>
          <a:lstStyle>
            <a:lvl1pPr marL="0" indent="0">
              <a:buNone/>
              <a:defRPr sz="2800">
                <a:solidFill>
                  <a:srgbClr val="FFFFFF"/>
                </a:solidFill>
              </a:defRPr>
            </a:lvl1pPr>
            <a:lvl2pPr marL="457200" indent="0">
              <a:buNone/>
              <a:defRPr sz="2800">
                <a:solidFill>
                  <a:srgbClr val="FFFFFF"/>
                </a:solidFill>
              </a:defRPr>
            </a:lvl2pPr>
            <a:lvl3pPr marL="914400" indent="0">
              <a:buNone/>
              <a:defRPr sz="2800">
                <a:solidFill>
                  <a:srgbClr val="FFFFFF"/>
                </a:solidFill>
              </a:defRPr>
            </a:lvl3pPr>
            <a:lvl4pPr marL="1371600" indent="0">
              <a:buNone/>
              <a:defRPr sz="2800">
                <a:solidFill>
                  <a:srgbClr val="FFFFFF"/>
                </a:solidFill>
              </a:defRPr>
            </a:lvl4pPr>
            <a:lvl5pPr marL="1828800" indent="0">
              <a:buNone/>
              <a:defRPr sz="2800">
                <a:solidFill>
                  <a:srgbClr val="FFFFFF"/>
                </a:solidFill>
              </a:defRPr>
            </a:lvl5pPr>
          </a:lstStyle>
          <a:p>
            <a:pPr lvl="0"/>
            <a:r>
              <a:rPr lang="en-US" dirty="0" smtClean="0"/>
              <a:t>Contact details</a:t>
            </a:r>
            <a:endParaRPr lang="en-NZ" dirty="0"/>
          </a:p>
        </p:txBody>
      </p:sp>
    </p:spTree>
    <p:extLst>
      <p:ext uri="{BB962C8B-B14F-4D97-AF65-F5344CB8AC3E}">
        <p14:creationId xmlns:p14="http://schemas.microsoft.com/office/powerpoint/2010/main" val="3224569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316871" y="1273364"/>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344216" y="1270189"/>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8" name="Straight Connector 7"/>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r>
              <a:rPr lang="en-US" smtClean="0"/>
              <a:t>29 April 2022</a:t>
            </a:r>
            <a:endParaRPr lang="en-NZ" dirty="0"/>
          </a:p>
        </p:txBody>
      </p:sp>
      <p:sp>
        <p:nvSpPr>
          <p:cNvPr id="12" name="Footer Placeholder 11"/>
          <p:cNvSpPr>
            <a:spLocks noGrp="1"/>
          </p:cNvSpPr>
          <p:nvPr>
            <p:ph type="ftr" sz="quarter" idx="11"/>
          </p:nvPr>
        </p:nvSpPr>
        <p:spPr/>
        <p:txBody>
          <a:bodyPr/>
          <a:lstStyle/>
          <a:p>
            <a:r>
              <a:rPr lang="en-NZ" smtClean="0"/>
              <a:t>KO Presentation on PC14</a:t>
            </a:r>
            <a:endParaRPr lang="en-NZ" dirty="0"/>
          </a:p>
        </p:txBody>
      </p:sp>
    </p:spTree>
    <p:extLst>
      <p:ext uri="{BB962C8B-B14F-4D97-AF65-F5344CB8AC3E}">
        <p14:creationId xmlns:p14="http://schemas.microsoft.com/office/powerpoint/2010/main" val="2113001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a:xfrm>
            <a:off x="316871" y="1282417"/>
            <a:ext cx="1151888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7" name="Straight Connector 6"/>
          <p:cNvCxnSpPr/>
          <p:nvPr/>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r>
              <a:rPr lang="en-US" smtClean="0"/>
              <a:t>17 March 2022</a:t>
            </a:r>
            <a:endParaRPr lang="en-NZ" dirty="0"/>
          </a:p>
        </p:txBody>
      </p:sp>
      <p:sp>
        <p:nvSpPr>
          <p:cNvPr id="11" name="Footer Placeholder 10"/>
          <p:cNvSpPr>
            <a:spLocks noGrp="1"/>
          </p:cNvSpPr>
          <p:nvPr>
            <p:ph type="ftr" sz="quarter" idx="11"/>
          </p:nvPr>
        </p:nvSpPr>
        <p:spPr/>
        <p:txBody>
          <a:bodyPr/>
          <a:lstStyle/>
          <a:p>
            <a:r>
              <a:rPr lang="en-NZ" smtClean="0"/>
              <a:t>ECan Presentation on PC14</a:t>
            </a:r>
            <a:endParaRPr lang="en-NZ" dirty="0"/>
          </a:p>
        </p:txBody>
      </p:sp>
    </p:spTree>
    <p:extLst>
      <p:ext uri="{BB962C8B-B14F-4D97-AF65-F5344CB8AC3E}">
        <p14:creationId xmlns:p14="http://schemas.microsoft.com/office/powerpoint/2010/main" val="4418661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316871" y="1273364"/>
            <a:ext cx="518160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Content Placeholder 3"/>
          <p:cNvSpPr>
            <a:spLocks noGrp="1"/>
          </p:cNvSpPr>
          <p:nvPr>
            <p:ph sz="half" idx="2"/>
          </p:nvPr>
        </p:nvSpPr>
        <p:spPr>
          <a:xfrm>
            <a:off x="6344216" y="1270189"/>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8" name="Straight Connector 7"/>
          <p:cNvCxnSpPr/>
          <p:nvPr/>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r>
              <a:rPr lang="en-US" dirty="0" smtClean="0"/>
              <a:t>7 April 2022</a:t>
            </a:r>
            <a:endParaRPr lang="en-NZ" dirty="0"/>
          </a:p>
        </p:txBody>
      </p:sp>
      <p:sp>
        <p:nvSpPr>
          <p:cNvPr id="12" name="Footer Placeholder 11"/>
          <p:cNvSpPr>
            <a:spLocks noGrp="1"/>
          </p:cNvSpPr>
          <p:nvPr>
            <p:ph type="ftr" sz="quarter" idx="11"/>
          </p:nvPr>
        </p:nvSpPr>
        <p:spPr/>
        <p:txBody>
          <a:bodyPr/>
          <a:lstStyle>
            <a:lvl1pPr>
              <a:defRPr/>
            </a:lvl1pPr>
          </a:lstStyle>
          <a:p>
            <a:r>
              <a:rPr lang="en-NZ" dirty="0" smtClean="0"/>
              <a:t>Combined Community Boards’ briefing</a:t>
            </a:r>
            <a:endParaRPr lang="en-NZ" dirty="0"/>
          </a:p>
        </p:txBody>
      </p:sp>
      <p:sp>
        <p:nvSpPr>
          <p:cNvPr id="6" name="Text Placeholder 5"/>
          <p:cNvSpPr>
            <a:spLocks noGrp="1"/>
          </p:cNvSpPr>
          <p:nvPr>
            <p:ph type="body" sz="quarter" idx="12"/>
          </p:nvPr>
        </p:nvSpPr>
        <p:spPr>
          <a:xfrm>
            <a:off x="3081338" y="4767263"/>
            <a:ext cx="914400" cy="914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485351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6871" y="325925"/>
            <a:ext cx="10515600" cy="724277"/>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316871" y="127547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16870" y="2215364"/>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10" name="Straight Connector 9"/>
          <p:cNvCxnSpPr/>
          <p:nvPr/>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p>
            <a:r>
              <a:rPr lang="en-US" smtClean="0"/>
              <a:t>17 March 2022</a:t>
            </a:r>
            <a:endParaRPr lang="en-NZ" dirty="0"/>
          </a:p>
        </p:txBody>
      </p:sp>
      <p:sp>
        <p:nvSpPr>
          <p:cNvPr id="14" name="Footer Placeholder 13"/>
          <p:cNvSpPr>
            <a:spLocks noGrp="1"/>
          </p:cNvSpPr>
          <p:nvPr>
            <p:ph type="ftr" sz="quarter" idx="11"/>
          </p:nvPr>
        </p:nvSpPr>
        <p:spPr/>
        <p:txBody>
          <a:bodyPr/>
          <a:lstStyle/>
          <a:p>
            <a:r>
              <a:rPr lang="en-NZ" smtClean="0"/>
              <a:t>ECan Presentation on PC14</a:t>
            </a:r>
            <a:endParaRPr lang="en-NZ" dirty="0"/>
          </a:p>
        </p:txBody>
      </p:sp>
    </p:spTree>
    <p:extLst>
      <p:ext uri="{BB962C8B-B14F-4D97-AF65-F5344CB8AC3E}">
        <p14:creationId xmlns:p14="http://schemas.microsoft.com/office/powerpoint/2010/main" val="3205030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cxnSp>
        <p:nvCxnSpPr>
          <p:cNvPr id="6" name="Straight Connector 5"/>
          <p:cNvCxnSpPr/>
          <p:nvPr/>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r>
              <a:rPr lang="en-US" smtClean="0"/>
              <a:t>17 March 2022</a:t>
            </a:r>
            <a:endParaRPr lang="en-NZ" dirty="0"/>
          </a:p>
        </p:txBody>
      </p:sp>
      <p:sp>
        <p:nvSpPr>
          <p:cNvPr id="10" name="Footer Placeholder 9"/>
          <p:cNvSpPr>
            <a:spLocks noGrp="1"/>
          </p:cNvSpPr>
          <p:nvPr>
            <p:ph type="ftr" sz="quarter" idx="11"/>
          </p:nvPr>
        </p:nvSpPr>
        <p:spPr/>
        <p:txBody>
          <a:bodyPr/>
          <a:lstStyle/>
          <a:p>
            <a:r>
              <a:rPr lang="en-NZ" smtClean="0"/>
              <a:t>ECan Presentation on PC14</a:t>
            </a:r>
            <a:endParaRPr lang="en-NZ" dirty="0"/>
          </a:p>
        </p:txBody>
      </p:sp>
    </p:spTree>
    <p:extLst>
      <p:ext uri="{BB962C8B-B14F-4D97-AF65-F5344CB8AC3E}">
        <p14:creationId xmlns:p14="http://schemas.microsoft.com/office/powerpoint/2010/main" val="1884365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t>17 March 2022</a:t>
            </a:r>
            <a:endParaRPr lang="en-NZ" dirty="0"/>
          </a:p>
        </p:txBody>
      </p:sp>
      <p:sp>
        <p:nvSpPr>
          <p:cNvPr id="8" name="Footer Placeholder 7"/>
          <p:cNvSpPr>
            <a:spLocks noGrp="1"/>
          </p:cNvSpPr>
          <p:nvPr>
            <p:ph type="ftr" sz="quarter" idx="11"/>
          </p:nvPr>
        </p:nvSpPr>
        <p:spPr/>
        <p:txBody>
          <a:bodyPr/>
          <a:lstStyle/>
          <a:p>
            <a:r>
              <a:rPr lang="en-NZ" smtClean="0"/>
              <a:t>ECan Presentation on PC14</a:t>
            </a:r>
            <a:endParaRPr lang="en-NZ" dirty="0"/>
          </a:p>
        </p:txBody>
      </p:sp>
    </p:spTree>
    <p:extLst>
      <p:ext uri="{BB962C8B-B14F-4D97-AF65-F5344CB8AC3E}">
        <p14:creationId xmlns:p14="http://schemas.microsoft.com/office/powerpoint/2010/main" val="1904046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a:xfrm>
            <a:off x="316871" y="1282417"/>
            <a:ext cx="1151888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7" name="Straight Connector 6"/>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fld id="{3EA60010-BB67-4A4C-8CFB-E56D72EB5DC8}" type="datetime3">
              <a:rPr lang="en-NZ" smtClean="0"/>
              <a:t>3 May 2022</a:t>
            </a:fld>
            <a:endParaRPr lang="en-NZ" dirty="0"/>
          </a:p>
        </p:txBody>
      </p:sp>
      <p:sp>
        <p:nvSpPr>
          <p:cNvPr id="11" name="Footer Placeholder 10"/>
          <p:cNvSpPr>
            <a:spLocks noGrp="1"/>
          </p:cNvSpPr>
          <p:nvPr>
            <p:ph type="ftr" sz="quarter" idx="11"/>
          </p:nvPr>
        </p:nvSpPr>
        <p:spPr/>
        <p:txBody>
          <a:bodyPr/>
          <a:lstStyle/>
          <a:p>
            <a:r>
              <a:rPr lang="en-NZ" smtClean="0"/>
              <a:t>Creating a PowerPoint presentation</a:t>
            </a:r>
            <a:endParaRPr lang="en-NZ" dirty="0"/>
          </a:p>
        </p:txBody>
      </p:sp>
    </p:spTree>
    <p:extLst>
      <p:ext uri="{BB962C8B-B14F-4D97-AF65-F5344CB8AC3E}">
        <p14:creationId xmlns:p14="http://schemas.microsoft.com/office/powerpoint/2010/main" val="32129462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316871" y="1273364"/>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344216" y="1270189"/>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8" name="Straight Connector 7"/>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fld id="{250E976B-8992-4BF6-8D32-387A92419615}" type="datetime3">
              <a:rPr lang="en-NZ" smtClean="0"/>
              <a:t>3 May 2022</a:t>
            </a:fld>
            <a:endParaRPr lang="en-NZ" dirty="0"/>
          </a:p>
        </p:txBody>
      </p:sp>
      <p:sp>
        <p:nvSpPr>
          <p:cNvPr id="12" name="Footer Placeholder 11"/>
          <p:cNvSpPr>
            <a:spLocks noGrp="1"/>
          </p:cNvSpPr>
          <p:nvPr>
            <p:ph type="ftr" sz="quarter" idx="11"/>
          </p:nvPr>
        </p:nvSpPr>
        <p:spPr/>
        <p:txBody>
          <a:bodyPr/>
          <a:lstStyle/>
          <a:p>
            <a:r>
              <a:rPr lang="en-NZ" smtClean="0"/>
              <a:t>Creating a PowerPoint presentation</a:t>
            </a:r>
            <a:endParaRPr lang="en-NZ" dirty="0"/>
          </a:p>
        </p:txBody>
      </p:sp>
    </p:spTree>
    <p:extLst>
      <p:ext uri="{BB962C8B-B14F-4D97-AF65-F5344CB8AC3E}">
        <p14:creationId xmlns:p14="http://schemas.microsoft.com/office/powerpoint/2010/main" val="2189426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a:xfrm>
            <a:off x="316871" y="1282417"/>
            <a:ext cx="1151888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7" name="Straight Connector 6"/>
          <p:cNvCxnSpPr/>
          <p:nvPr/>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r>
              <a:rPr lang="en-US" smtClean="0"/>
              <a:t>29 April 2022</a:t>
            </a:r>
            <a:endParaRPr lang="en-NZ" dirty="0"/>
          </a:p>
        </p:txBody>
      </p:sp>
      <p:sp>
        <p:nvSpPr>
          <p:cNvPr id="11" name="Footer Placeholder 10"/>
          <p:cNvSpPr>
            <a:spLocks noGrp="1"/>
          </p:cNvSpPr>
          <p:nvPr>
            <p:ph type="ftr" sz="quarter" idx="11"/>
          </p:nvPr>
        </p:nvSpPr>
        <p:spPr/>
        <p:txBody>
          <a:bodyPr/>
          <a:lstStyle/>
          <a:p>
            <a:r>
              <a:rPr lang="en-NZ" smtClean="0"/>
              <a:t>KO Presentation on PC14</a:t>
            </a:r>
            <a:endParaRPr lang="en-NZ" dirty="0"/>
          </a:p>
        </p:txBody>
      </p:sp>
    </p:spTree>
    <p:extLst>
      <p:ext uri="{BB962C8B-B14F-4D97-AF65-F5344CB8AC3E}">
        <p14:creationId xmlns:p14="http://schemas.microsoft.com/office/powerpoint/2010/main" val="36915201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6871" y="325925"/>
            <a:ext cx="10515600" cy="724277"/>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316871" y="127547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16870" y="2215364"/>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10" name="Straight Connector 9"/>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p>
            <a:fld id="{C2585622-F2FE-4897-891E-7B1DAE51ECC1}" type="datetime3">
              <a:rPr lang="en-NZ" smtClean="0"/>
              <a:t>3 May 2022</a:t>
            </a:fld>
            <a:endParaRPr lang="en-NZ" dirty="0"/>
          </a:p>
        </p:txBody>
      </p:sp>
      <p:sp>
        <p:nvSpPr>
          <p:cNvPr id="14" name="Footer Placeholder 13"/>
          <p:cNvSpPr>
            <a:spLocks noGrp="1"/>
          </p:cNvSpPr>
          <p:nvPr>
            <p:ph type="ftr" sz="quarter" idx="11"/>
          </p:nvPr>
        </p:nvSpPr>
        <p:spPr/>
        <p:txBody>
          <a:bodyPr/>
          <a:lstStyle/>
          <a:p>
            <a:r>
              <a:rPr lang="en-NZ" smtClean="0"/>
              <a:t>Creating a PowerPoint presentation</a:t>
            </a:r>
            <a:endParaRPr lang="en-NZ" dirty="0"/>
          </a:p>
        </p:txBody>
      </p:sp>
    </p:spTree>
    <p:extLst>
      <p:ext uri="{BB962C8B-B14F-4D97-AF65-F5344CB8AC3E}">
        <p14:creationId xmlns:p14="http://schemas.microsoft.com/office/powerpoint/2010/main" val="4274401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cxnSp>
        <p:nvCxnSpPr>
          <p:cNvPr id="6" name="Straight Connector 5"/>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fld id="{0B0B3013-FD73-4984-ADAA-841A99F5E196}" type="datetime3">
              <a:rPr lang="en-NZ" smtClean="0"/>
              <a:t>3 May 2022</a:t>
            </a:fld>
            <a:endParaRPr lang="en-NZ" dirty="0"/>
          </a:p>
        </p:txBody>
      </p:sp>
      <p:sp>
        <p:nvSpPr>
          <p:cNvPr id="10" name="Footer Placeholder 9"/>
          <p:cNvSpPr>
            <a:spLocks noGrp="1"/>
          </p:cNvSpPr>
          <p:nvPr>
            <p:ph type="ftr" sz="quarter" idx="11"/>
          </p:nvPr>
        </p:nvSpPr>
        <p:spPr/>
        <p:txBody>
          <a:bodyPr/>
          <a:lstStyle/>
          <a:p>
            <a:r>
              <a:rPr lang="en-NZ" smtClean="0"/>
              <a:t>Creating a PowerPoint presentation</a:t>
            </a:r>
            <a:endParaRPr lang="en-NZ" dirty="0"/>
          </a:p>
        </p:txBody>
      </p:sp>
    </p:spTree>
    <p:extLst>
      <p:ext uri="{BB962C8B-B14F-4D97-AF65-F5344CB8AC3E}">
        <p14:creationId xmlns:p14="http://schemas.microsoft.com/office/powerpoint/2010/main" val="3897191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9812B5C-6730-4E22-92D8-7A10E6AF1BE6}" type="datetime3">
              <a:rPr lang="en-NZ" smtClean="0"/>
              <a:t>3 May 2022</a:t>
            </a:fld>
            <a:endParaRPr lang="en-NZ" dirty="0"/>
          </a:p>
        </p:txBody>
      </p:sp>
      <p:sp>
        <p:nvSpPr>
          <p:cNvPr id="8" name="Footer Placeholder 7"/>
          <p:cNvSpPr>
            <a:spLocks noGrp="1"/>
          </p:cNvSpPr>
          <p:nvPr>
            <p:ph type="ftr" sz="quarter" idx="11"/>
          </p:nvPr>
        </p:nvSpPr>
        <p:spPr/>
        <p:txBody>
          <a:bodyPr/>
          <a:lstStyle/>
          <a:p>
            <a:r>
              <a:rPr lang="en-NZ" smtClean="0"/>
              <a:t>Creating a PowerPoint presentation</a:t>
            </a:r>
            <a:endParaRPr lang="en-NZ" dirty="0"/>
          </a:p>
        </p:txBody>
      </p:sp>
    </p:spTree>
    <p:extLst>
      <p:ext uri="{BB962C8B-B14F-4D97-AF65-F5344CB8AC3E}">
        <p14:creationId xmlns:p14="http://schemas.microsoft.com/office/powerpoint/2010/main" val="1278111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 2 Text">
    <p:spTree>
      <p:nvGrpSpPr>
        <p:cNvPr id="1" name=""/>
        <p:cNvGrpSpPr/>
        <p:nvPr/>
      </p:nvGrpSpPr>
      <p:grpSpPr>
        <a:xfrm>
          <a:off x="0" y="0"/>
          <a:ext cx="0" cy="0"/>
          <a:chOff x="0" y="0"/>
          <a:chExt cx="0" cy="0"/>
        </a:xfrm>
      </p:grpSpPr>
      <p:sp>
        <p:nvSpPr>
          <p:cNvPr id="2" name="Title 1"/>
          <p:cNvSpPr>
            <a:spLocks noGrp="1"/>
          </p:cNvSpPr>
          <p:nvPr>
            <p:ph type="title"/>
          </p:nvPr>
        </p:nvSpPr>
        <p:spPr>
          <a:xfrm>
            <a:off x="712237" y="587831"/>
            <a:ext cx="10717763" cy="1446243"/>
          </a:xfrm>
        </p:spPr>
        <p:txBody>
          <a:bodyPr>
            <a:normAutofit/>
          </a:bodyPr>
          <a:lstStyle>
            <a:lvl1pPr>
              <a:defRPr sz="3600" b="0">
                <a:solidFill>
                  <a:schemeClr val="accent3"/>
                </a:solidFill>
                <a:latin typeface="Source Sans Pro Semibold" panose="020B0603030403020204" pitchFamily="34" charset="0"/>
                <a:ea typeface="Source Sans Pro Semibold" panose="020B0603030403020204" pitchFamily="34" charset="0"/>
              </a:defRPr>
            </a:lvl1pPr>
          </a:lstStyle>
          <a:p>
            <a:r>
              <a:rPr lang="en-US" dirty="0" smtClean="0"/>
              <a:t>Click to edit Master title style</a:t>
            </a:r>
            <a:endParaRPr lang="en-US" dirty="0"/>
          </a:p>
        </p:txBody>
      </p:sp>
      <p:sp>
        <p:nvSpPr>
          <p:cNvPr id="6" name="Text Placeholder 18"/>
          <p:cNvSpPr>
            <a:spLocks noGrp="1"/>
          </p:cNvSpPr>
          <p:nvPr>
            <p:ph type="body" sz="quarter" idx="26"/>
          </p:nvPr>
        </p:nvSpPr>
        <p:spPr>
          <a:xfrm>
            <a:off x="712236" y="2108720"/>
            <a:ext cx="10717763" cy="3186849"/>
          </a:xfrm>
        </p:spPr>
        <p:txBody>
          <a:bodyPr>
            <a:normAutofit/>
          </a:bodyPr>
          <a:lstStyle>
            <a:lvl1pPr>
              <a:lnSpc>
                <a:spcPct val="150000"/>
              </a:lnSpc>
              <a:defRPr sz="2400">
                <a:solidFill>
                  <a:srgbClr val="353B3F"/>
                </a:solidFill>
                <a:latin typeface="Source Sans Pro" panose="020B0503030403020204" pitchFamily="34" charset="0"/>
                <a:ea typeface="Source Sans Pro" panose="020B0503030403020204" pitchFamily="34" charset="0"/>
              </a:defRPr>
            </a:lvl1pPr>
          </a:lstStyle>
          <a:p>
            <a:pPr lvl="0"/>
            <a:r>
              <a:rPr lang="en-US" dirty="0" smtClean="0"/>
              <a:t>Click to edit Master text styles</a:t>
            </a:r>
          </a:p>
        </p:txBody>
      </p:sp>
      <p:sp>
        <p:nvSpPr>
          <p:cNvPr id="7" name="Slide Number Placeholder 2"/>
          <p:cNvSpPr>
            <a:spLocks noGrp="1"/>
          </p:cNvSpPr>
          <p:nvPr>
            <p:ph type="sldNum" sz="quarter" idx="10"/>
          </p:nvPr>
        </p:nvSpPr>
        <p:spPr>
          <a:xfrm>
            <a:off x="657226" y="6276003"/>
            <a:ext cx="1285453" cy="354563"/>
          </a:xfrm>
        </p:spPr>
        <p:txBody>
          <a:bodyPr/>
          <a:lstStyle>
            <a:lvl1pPr algn="l">
              <a:defRPr>
                <a:solidFill>
                  <a:schemeClr val="tx1">
                    <a:alpha val="50000"/>
                  </a:schemeClr>
                </a:solidFill>
                <a:latin typeface="Source Sans Pro Light" panose="020B0403030403020204" pitchFamily="34" charset="0"/>
                <a:ea typeface="Source Sans Pro Light" panose="020B0403030403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09583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mess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04287" y="1186004"/>
            <a:ext cx="5461233" cy="2109458"/>
          </a:xfrm>
          <a:prstGeom prst="rect">
            <a:avLst/>
          </a:prstGeom>
        </p:spPr>
        <p:txBody>
          <a:bodyPr anchor="b"/>
          <a:lstStyle>
            <a:lvl1pPr>
              <a:defRPr sz="3600">
                <a:solidFill>
                  <a:srgbClr val="FFFFFF"/>
                </a:solidFill>
              </a:defRPr>
            </a:lvl1pPr>
          </a:lstStyle>
          <a:p>
            <a:r>
              <a:rPr lang="en-US" dirty="0" smtClean="0"/>
              <a:t>Thank you </a:t>
            </a:r>
            <a:br>
              <a:rPr lang="en-US" dirty="0" smtClean="0"/>
            </a:br>
            <a:r>
              <a:rPr lang="en-US" dirty="0" smtClean="0"/>
              <a:t>end message</a:t>
            </a:r>
            <a:endParaRPr lang="en-NZ" dirty="0"/>
          </a:p>
        </p:txBody>
      </p:sp>
      <p:sp>
        <p:nvSpPr>
          <p:cNvPr id="5" name="Content Placeholder 4"/>
          <p:cNvSpPr>
            <a:spLocks noGrp="1"/>
          </p:cNvSpPr>
          <p:nvPr>
            <p:ph sz="quarter" idx="10" hasCustomPrompt="1"/>
          </p:nvPr>
        </p:nvSpPr>
        <p:spPr>
          <a:xfrm>
            <a:off x="604838" y="3386341"/>
            <a:ext cx="4392612" cy="1339850"/>
          </a:xfrm>
          <a:prstGeom prst="rect">
            <a:avLst/>
          </a:prstGeom>
        </p:spPr>
        <p:txBody>
          <a:bodyPr/>
          <a:lstStyle>
            <a:lvl1pPr marL="0" indent="0">
              <a:buNone/>
              <a:defRPr sz="2800">
                <a:solidFill>
                  <a:srgbClr val="FFFFFF"/>
                </a:solidFill>
              </a:defRPr>
            </a:lvl1pPr>
            <a:lvl2pPr marL="457200" indent="0">
              <a:buNone/>
              <a:defRPr sz="2800">
                <a:solidFill>
                  <a:srgbClr val="FFFFFF"/>
                </a:solidFill>
              </a:defRPr>
            </a:lvl2pPr>
            <a:lvl3pPr marL="914400" indent="0">
              <a:buNone/>
              <a:defRPr sz="2800">
                <a:solidFill>
                  <a:srgbClr val="FFFFFF"/>
                </a:solidFill>
              </a:defRPr>
            </a:lvl3pPr>
            <a:lvl4pPr marL="1371600" indent="0">
              <a:buNone/>
              <a:defRPr sz="2800">
                <a:solidFill>
                  <a:srgbClr val="FFFFFF"/>
                </a:solidFill>
              </a:defRPr>
            </a:lvl4pPr>
            <a:lvl5pPr marL="1828800" indent="0">
              <a:buNone/>
              <a:defRPr sz="2800">
                <a:solidFill>
                  <a:srgbClr val="FFFFFF"/>
                </a:solidFill>
              </a:defRPr>
            </a:lvl5pPr>
          </a:lstStyle>
          <a:p>
            <a:pPr lvl="0"/>
            <a:r>
              <a:rPr lang="en-US" dirty="0" smtClean="0"/>
              <a:t>Contact details</a:t>
            </a:r>
            <a:endParaRPr lang="en-NZ" dirty="0"/>
          </a:p>
        </p:txBody>
      </p:sp>
    </p:spTree>
    <p:extLst>
      <p:ext uri="{BB962C8B-B14F-4D97-AF65-F5344CB8AC3E}">
        <p14:creationId xmlns:p14="http://schemas.microsoft.com/office/powerpoint/2010/main" val="3704301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a:xfrm>
            <a:off x="316871" y="1282417"/>
            <a:ext cx="1151888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7" name="Straight Connector 6"/>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r>
              <a:rPr lang="en-US" smtClean="0"/>
              <a:t>2 May 2022</a:t>
            </a:r>
            <a:endParaRPr lang="en-NZ" dirty="0"/>
          </a:p>
        </p:txBody>
      </p:sp>
      <p:sp>
        <p:nvSpPr>
          <p:cNvPr id="11" name="Footer Placeholder 10"/>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125152783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316871" y="1273364"/>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344216" y="1270189"/>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8" name="Straight Connector 7"/>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r>
              <a:rPr lang="en-US" smtClean="0"/>
              <a:t>2 May 2022</a:t>
            </a:r>
            <a:endParaRPr lang="en-NZ" dirty="0"/>
          </a:p>
        </p:txBody>
      </p:sp>
      <p:sp>
        <p:nvSpPr>
          <p:cNvPr id="12" name="Footer Placeholder 11"/>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1804317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6871" y="325925"/>
            <a:ext cx="10515600" cy="724277"/>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316871" y="127547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16870" y="2215364"/>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10" name="Straight Connector 9"/>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p>
            <a:r>
              <a:rPr lang="en-US" smtClean="0"/>
              <a:t>2 May 2022</a:t>
            </a:r>
            <a:endParaRPr lang="en-NZ" dirty="0"/>
          </a:p>
        </p:txBody>
      </p:sp>
      <p:sp>
        <p:nvSpPr>
          <p:cNvPr id="14" name="Footer Placeholder 13"/>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129523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cxnSp>
        <p:nvCxnSpPr>
          <p:cNvPr id="6" name="Straight Connector 5"/>
          <p:cNvCxnSpPr/>
          <p:nvPr userDrawn="1"/>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r>
              <a:rPr lang="en-US" smtClean="0"/>
              <a:t>2 May 2022</a:t>
            </a:r>
            <a:endParaRPr lang="en-NZ" dirty="0"/>
          </a:p>
        </p:txBody>
      </p:sp>
      <p:sp>
        <p:nvSpPr>
          <p:cNvPr id="10" name="Footer Placeholder 9"/>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1455410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t>2 May 2022</a:t>
            </a:r>
            <a:endParaRPr lang="en-NZ" dirty="0"/>
          </a:p>
        </p:txBody>
      </p:sp>
      <p:sp>
        <p:nvSpPr>
          <p:cNvPr id="8" name="Footer Placeholder 7"/>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3753735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316871" y="1273364"/>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344216" y="1270189"/>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8" name="Straight Connector 7"/>
          <p:cNvCxnSpPr/>
          <p:nvPr/>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r>
              <a:rPr lang="en-US" smtClean="0"/>
              <a:t>29 April 2022</a:t>
            </a:r>
            <a:endParaRPr lang="en-NZ" dirty="0"/>
          </a:p>
        </p:txBody>
      </p:sp>
      <p:sp>
        <p:nvSpPr>
          <p:cNvPr id="12" name="Footer Placeholder 11"/>
          <p:cNvSpPr>
            <a:spLocks noGrp="1"/>
          </p:cNvSpPr>
          <p:nvPr>
            <p:ph type="ftr" sz="quarter" idx="11"/>
          </p:nvPr>
        </p:nvSpPr>
        <p:spPr/>
        <p:txBody>
          <a:bodyPr/>
          <a:lstStyle/>
          <a:p>
            <a:r>
              <a:rPr lang="en-NZ" smtClean="0"/>
              <a:t>KO Presentation on PC14</a:t>
            </a:r>
            <a:endParaRPr lang="en-NZ" dirty="0"/>
          </a:p>
        </p:txBody>
      </p:sp>
    </p:spTree>
    <p:extLst>
      <p:ext uri="{BB962C8B-B14F-4D97-AF65-F5344CB8AC3E}">
        <p14:creationId xmlns:p14="http://schemas.microsoft.com/office/powerpoint/2010/main" val="1280102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316871" y="1273364"/>
            <a:ext cx="518160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Content Placeholder 3"/>
          <p:cNvSpPr>
            <a:spLocks noGrp="1"/>
          </p:cNvSpPr>
          <p:nvPr>
            <p:ph sz="half" idx="2"/>
          </p:nvPr>
        </p:nvSpPr>
        <p:spPr>
          <a:xfrm>
            <a:off x="6344216" y="1270189"/>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8" name="Straight Connector 7"/>
          <p:cNvCxnSpPr/>
          <p:nvPr/>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r>
              <a:rPr lang="en-US" smtClean="0"/>
              <a:t>2 May 2022</a:t>
            </a:r>
            <a:endParaRPr lang="en-NZ" dirty="0"/>
          </a:p>
        </p:txBody>
      </p:sp>
      <p:sp>
        <p:nvSpPr>
          <p:cNvPr id="12" name="Footer Placeholder 11"/>
          <p:cNvSpPr>
            <a:spLocks noGrp="1"/>
          </p:cNvSpPr>
          <p:nvPr>
            <p:ph type="ftr" sz="quarter" idx="11"/>
          </p:nvPr>
        </p:nvSpPr>
        <p:spPr/>
        <p:txBody>
          <a:bodyPr/>
          <a:lstStyle>
            <a:lvl1pPr>
              <a:defRPr/>
            </a:lvl1pPr>
          </a:lstStyle>
          <a:p>
            <a:r>
              <a:rPr lang="en-NZ" smtClean="0"/>
              <a:t>Housing &amp; Business Choice Webinar - Residential Intensification</a:t>
            </a:r>
            <a:endParaRPr lang="en-NZ" dirty="0"/>
          </a:p>
        </p:txBody>
      </p:sp>
      <p:sp>
        <p:nvSpPr>
          <p:cNvPr id="6" name="Text Placeholder 5"/>
          <p:cNvSpPr>
            <a:spLocks noGrp="1"/>
          </p:cNvSpPr>
          <p:nvPr>
            <p:ph type="body" sz="quarter" idx="12"/>
          </p:nvPr>
        </p:nvSpPr>
        <p:spPr>
          <a:xfrm>
            <a:off x="3081338" y="4767263"/>
            <a:ext cx="914400" cy="914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4292377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980" y="1531303"/>
            <a:ext cx="8580120" cy="1707197"/>
          </a:xfrm>
          <a:prstGeom prst="rect">
            <a:avLst/>
          </a:prstGeom>
        </p:spPr>
        <p:txBody>
          <a:bodyPr/>
          <a:lstStyle>
            <a:lvl1pPr>
              <a:defRPr sz="4800">
                <a:solidFill>
                  <a:srgbClr val="FFFFFF"/>
                </a:solidFill>
              </a:defRPr>
            </a:lvl1pPr>
          </a:lstStyle>
          <a:p>
            <a:r>
              <a:rPr lang="en-US" dirty="0" smtClean="0"/>
              <a:t>Divider/section headline</a:t>
            </a:r>
            <a:endParaRPr lang="en-NZ" dirty="0"/>
          </a:p>
        </p:txBody>
      </p:sp>
      <p:sp>
        <p:nvSpPr>
          <p:cNvPr id="3" name="Text Placeholder 6"/>
          <p:cNvSpPr>
            <a:spLocks noGrp="1"/>
          </p:cNvSpPr>
          <p:nvPr>
            <p:ph type="body" sz="quarter" idx="10" hasCustomPrompt="1"/>
          </p:nvPr>
        </p:nvSpPr>
        <p:spPr>
          <a:xfrm>
            <a:off x="601663" y="2515234"/>
            <a:ext cx="4168457" cy="2193925"/>
          </a:xfrm>
          <a:prstGeom prst="rect">
            <a:avLst/>
          </a:prstGeom>
        </p:spPr>
        <p:txBody>
          <a:bodyPr/>
          <a:lstStyle>
            <a:lvl1pPr marL="0" indent="0">
              <a:buNone/>
              <a:defRPr>
                <a:solidFill>
                  <a:srgbClr val="FFFFFF"/>
                </a:solidFill>
              </a:defRPr>
            </a:lvl1pPr>
          </a:lstStyle>
          <a:p>
            <a:pPr lvl="0"/>
            <a:r>
              <a:rPr lang="en-US" dirty="0" smtClean="0"/>
              <a:t>Sub heading goes here</a:t>
            </a:r>
          </a:p>
        </p:txBody>
      </p:sp>
    </p:spTree>
    <p:extLst>
      <p:ext uri="{BB962C8B-B14F-4D97-AF65-F5344CB8AC3E}">
        <p14:creationId xmlns:p14="http://schemas.microsoft.com/office/powerpoint/2010/main" val="2676808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page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1607185"/>
            <a:ext cx="7658100" cy="3201035"/>
          </a:xfrm>
          <a:prstGeom prst="rect">
            <a:avLst/>
          </a:prstGeom>
        </p:spPr>
        <p:txBody>
          <a:bodyPr/>
          <a:lstStyle>
            <a:lvl1pPr>
              <a:defRPr>
                <a:solidFill>
                  <a:srgbClr val="FFFFFF"/>
                </a:solidFill>
              </a:defRPr>
            </a:lvl1pPr>
          </a:lstStyle>
          <a:p>
            <a:r>
              <a:rPr lang="en-US" dirty="0" smtClean="0"/>
              <a:t>“Pull quote or </a:t>
            </a:r>
            <a:br>
              <a:rPr lang="en-US" dirty="0" smtClean="0"/>
            </a:br>
            <a:r>
              <a:rPr lang="en-US" dirty="0" smtClean="0"/>
              <a:t>key message</a:t>
            </a:r>
            <a:br>
              <a:rPr lang="en-US" dirty="0" smtClean="0"/>
            </a:br>
            <a:r>
              <a:rPr lang="en-US" dirty="0" smtClean="0"/>
              <a:t>slide”</a:t>
            </a:r>
            <a:endParaRPr lang="en-NZ" dirty="0"/>
          </a:p>
        </p:txBody>
      </p:sp>
      <p:sp>
        <p:nvSpPr>
          <p:cNvPr id="3" name="Text Placeholder 6"/>
          <p:cNvSpPr>
            <a:spLocks noGrp="1"/>
          </p:cNvSpPr>
          <p:nvPr>
            <p:ph type="body" sz="quarter" idx="10" hasCustomPrompt="1"/>
          </p:nvPr>
        </p:nvSpPr>
        <p:spPr>
          <a:xfrm>
            <a:off x="647700" y="3711257"/>
            <a:ext cx="4168457" cy="2193925"/>
          </a:xfrm>
          <a:prstGeom prst="rect">
            <a:avLst/>
          </a:prstGeom>
        </p:spPr>
        <p:txBody>
          <a:bodyPr/>
          <a:lstStyle>
            <a:lvl1pPr marL="0" indent="0">
              <a:buNone/>
              <a:defRPr>
                <a:solidFill>
                  <a:srgbClr val="FFFFFF"/>
                </a:solidFill>
              </a:defRPr>
            </a:lvl1pPr>
          </a:lstStyle>
          <a:p>
            <a:pPr lvl="0"/>
            <a:r>
              <a:rPr lang="en-US" dirty="0" smtClean="0"/>
              <a:t>Caption/credit goes here</a:t>
            </a:r>
          </a:p>
        </p:txBody>
      </p:sp>
    </p:spTree>
    <p:extLst>
      <p:ext uri="{BB962C8B-B14F-4D97-AF65-F5344CB8AC3E}">
        <p14:creationId xmlns:p14="http://schemas.microsoft.com/office/powerpoint/2010/main" val="278863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6871" y="325925"/>
            <a:ext cx="10515600" cy="724277"/>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316871" y="127547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16870" y="2215364"/>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cxnSp>
        <p:nvCxnSpPr>
          <p:cNvPr id="10" name="Straight Connector 9"/>
          <p:cNvCxnSpPr/>
          <p:nvPr/>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p>
            <a:r>
              <a:rPr lang="en-US" smtClean="0"/>
              <a:t>29 April 2022</a:t>
            </a:r>
            <a:endParaRPr lang="en-NZ" dirty="0"/>
          </a:p>
        </p:txBody>
      </p:sp>
      <p:sp>
        <p:nvSpPr>
          <p:cNvPr id="14" name="Footer Placeholder 13"/>
          <p:cNvSpPr>
            <a:spLocks noGrp="1"/>
          </p:cNvSpPr>
          <p:nvPr>
            <p:ph type="ftr" sz="quarter" idx="11"/>
          </p:nvPr>
        </p:nvSpPr>
        <p:spPr/>
        <p:txBody>
          <a:bodyPr/>
          <a:lstStyle/>
          <a:p>
            <a:r>
              <a:rPr lang="en-NZ" smtClean="0"/>
              <a:t>KO Presentation on PC14</a:t>
            </a:r>
            <a:endParaRPr lang="en-NZ" dirty="0"/>
          </a:p>
        </p:txBody>
      </p:sp>
    </p:spTree>
    <p:extLst>
      <p:ext uri="{BB962C8B-B14F-4D97-AF65-F5344CB8AC3E}">
        <p14:creationId xmlns:p14="http://schemas.microsoft.com/office/powerpoint/2010/main" val="10131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cxnSp>
        <p:nvCxnSpPr>
          <p:cNvPr id="6" name="Straight Connector 5"/>
          <p:cNvCxnSpPr/>
          <p:nvPr/>
        </p:nvCxnSpPr>
        <p:spPr>
          <a:xfrm>
            <a:off x="316871" y="1039640"/>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r>
              <a:rPr lang="en-US" smtClean="0"/>
              <a:t>29 April 2022</a:t>
            </a:r>
            <a:endParaRPr lang="en-NZ" dirty="0"/>
          </a:p>
        </p:txBody>
      </p:sp>
      <p:sp>
        <p:nvSpPr>
          <p:cNvPr id="10" name="Footer Placeholder 9"/>
          <p:cNvSpPr>
            <a:spLocks noGrp="1"/>
          </p:cNvSpPr>
          <p:nvPr>
            <p:ph type="ftr" sz="quarter" idx="11"/>
          </p:nvPr>
        </p:nvSpPr>
        <p:spPr/>
        <p:txBody>
          <a:bodyPr/>
          <a:lstStyle/>
          <a:p>
            <a:r>
              <a:rPr lang="en-NZ" smtClean="0"/>
              <a:t>KO Presentation on PC14</a:t>
            </a:r>
            <a:endParaRPr lang="en-NZ" dirty="0"/>
          </a:p>
        </p:txBody>
      </p:sp>
    </p:spTree>
    <p:extLst>
      <p:ext uri="{BB962C8B-B14F-4D97-AF65-F5344CB8AC3E}">
        <p14:creationId xmlns:p14="http://schemas.microsoft.com/office/powerpoint/2010/main" val="94541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t>29 April 2022</a:t>
            </a:r>
            <a:endParaRPr lang="en-NZ" dirty="0"/>
          </a:p>
        </p:txBody>
      </p:sp>
      <p:sp>
        <p:nvSpPr>
          <p:cNvPr id="8" name="Footer Placeholder 7"/>
          <p:cNvSpPr>
            <a:spLocks noGrp="1"/>
          </p:cNvSpPr>
          <p:nvPr>
            <p:ph type="ftr" sz="quarter" idx="11"/>
          </p:nvPr>
        </p:nvSpPr>
        <p:spPr/>
        <p:txBody>
          <a:bodyPr/>
          <a:lstStyle/>
          <a:p>
            <a:r>
              <a:rPr lang="en-NZ" smtClean="0"/>
              <a:t>KO Presentation on PC14</a:t>
            </a:r>
            <a:endParaRPr lang="en-NZ" dirty="0"/>
          </a:p>
        </p:txBody>
      </p:sp>
    </p:spTree>
    <p:extLst>
      <p:ext uri="{BB962C8B-B14F-4D97-AF65-F5344CB8AC3E}">
        <p14:creationId xmlns:p14="http://schemas.microsoft.com/office/powerpoint/2010/main" val="30461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271708"/>
          </a:xfrm>
          <a:prstGeom prst="rect">
            <a:avLst/>
          </a:prstGeom>
        </p:spPr>
        <p:txBody>
          <a:bodyPr anchor="ctr"/>
          <a:lstStyle>
            <a:lvl1pPr marL="0" indent="0" algn="ctr">
              <a:buNone/>
              <a:defRPr/>
            </a:lvl1pPr>
          </a:lstStyle>
          <a:p>
            <a:r>
              <a:rPr lang="en-NZ" dirty="0" smtClean="0"/>
              <a:t>Insert picture</a:t>
            </a:r>
            <a:endParaRPr lang="en-NZ" dirty="0"/>
          </a:p>
        </p:txBody>
      </p:sp>
      <p:pic>
        <p:nvPicPr>
          <p:cNvPr id="5" name="Picture 4" descr="Christchurch City Council" title="Christchurch City Counci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4504" y="6471251"/>
            <a:ext cx="971249" cy="234527"/>
          </a:xfrm>
          <a:prstGeom prst="rect">
            <a:avLst/>
          </a:prstGeom>
        </p:spPr>
      </p:pic>
      <p:sp>
        <p:nvSpPr>
          <p:cNvPr id="10" name="Date Placeholder 9"/>
          <p:cNvSpPr>
            <a:spLocks noGrp="1"/>
          </p:cNvSpPr>
          <p:nvPr>
            <p:ph type="dt" sz="half" idx="11"/>
          </p:nvPr>
        </p:nvSpPr>
        <p:spPr/>
        <p:txBody>
          <a:bodyPr/>
          <a:lstStyle/>
          <a:p>
            <a:r>
              <a:rPr lang="en-US" smtClean="0"/>
              <a:t>29 April 2022</a:t>
            </a:r>
            <a:endParaRPr lang="en-NZ" dirty="0"/>
          </a:p>
        </p:txBody>
      </p:sp>
      <p:sp>
        <p:nvSpPr>
          <p:cNvPr id="11" name="Footer Placeholder 10"/>
          <p:cNvSpPr>
            <a:spLocks noGrp="1"/>
          </p:cNvSpPr>
          <p:nvPr>
            <p:ph type="ftr" sz="quarter" idx="12"/>
          </p:nvPr>
        </p:nvSpPr>
        <p:spPr/>
        <p:txBody>
          <a:bodyPr/>
          <a:lstStyle/>
          <a:p>
            <a:r>
              <a:rPr lang="en-NZ" smtClean="0"/>
              <a:t>KO Presentation on PC14</a:t>
            </a:r>
            <a:endParaRPr lang="en-NZ" dirty="0"/>
          </a:p>
        </p:txBody>
      </p:sp>
    </p:spTree>
    <p:extLst>
      <p:ext uri="{BB962C8B-B14F-4D97-AF65-F5344CB8AC3E}">
        <p14:creationId xmlns:p14="http://schemas.microsoft.com/office/powerpoint/2010/main" val="165149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980" y="1531303"/>
            <a:ext cx="8580120" cy="1707197"/>
          </a:xfrm>
          <a:prstGeom prst="rect">
            <a:avLst/>
          </a:prstGeom>
        </p:spPr>
        <p:txBody>
          <a:bodyPr/>
          <a:lstStyle>
            <a:lvl1pPr>
              <a:defRPr sz="4800">
                <a:solidFill>
                  <a:srgbClr val="FFFFFF"/>
                </a:solidFill>
              </a:defRPr>
            </a:lvl1pPr>
          </a:lstStyle>
          <a:p>
            <a:r>
              <a:rPr lang="en-US" dirty="0" smtClean="0"/>
              <a:t>Divider/section headline</a:t>
            </a:r>
            <a:endParaRPr lang="en-NZ" dirty="0"/>
          </a:p>
        </p:txBody>
      </p:sp>
      <p:sp>
        <p:nvSpPr>
          <p:cNvPr id="3" name="Text Placeholder 6"/>
          <p:cNvSpPr>
            <a:spLocks noGrp="1"/>
          </p:cNvSpPr>
          <p:nvPr>
            <p:ph type="body" sz="quarter" idx="10" hasCustomPrompt="1"/>
          </p:nvPr>
        </p:nvSpPr>
        <p:spPr>
          <a:xfrm>
            <a:off x="601663" y="2515234"/>
            <a:ext cx="4168457" cy="2193925"/>
          </a:xfrm>
          <a:prstGeom prst="rect">
            <a:avLst/>
          </a:prstGeom>
        </p:spPr>
        <p:txBody>
          <a:bodyPr/>
          <a:lstStyle>
            <a:lvl1pPr marL="0" indent="0">
              <a:buNone/>
              <a:defRPr>
                <a:solidFill>
                  <a:srgbClr val="FFFFFF"/>
                </a:solidFill>
              </a:defRPr>
            </a:lvl1pPr>
          </a:lstStyle>
          <a:p>
            <a:pPr lvl="0"/>
            <a:r>
              <a:rPr lang="en-US" dirty="0" smtClean="0"/>
              <a:t>Sub heading goes here</a:t>
            </a:r>
          </a:p>
        </p:txBody>
      </p:sp>
    </p:spTree>
    <p:extLst>
      <p:ext uri="{BB962C8B-B14F-4D97-AF65-F5344CB8AC3E}">
        <p14:creationId xmlns:p14="http://schemas.microsoft.com/office/powerpoint/2010/main" val="999580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1607185"/>
            <a:ext cx="7658100" cy="3201035"/>
          </a:xfrm>
          <a:prstGeom prst="rect">
            <a:avLst/>
          </a:prstGeom>
        </p:spPr>
        <p:txBody>
          <a:bodyPr/>
          <a:lstStyle>
            <a:lvl1pPr>
              <a:defRPr>
                <a:solidFill>
                  <a:srgbClr val="FFFFFF"/>
                </a:solidFill>
              </a:defRPr>
            </a:lvl1pPr>
          </a:lstStyle>
          <a:p>
            <a:r>
              <a:rPr lang="en-US" dirty="0" smtClean="0"/>
              <a:t>“Pull quote or </a:t>
            </a:r>
            <a:br>
              <a:rPr lang="en-US" dirty="0" smtClean="0"/>
            </a:br>
            <a:r>
              <a:rPr lang="en-US" dirty="0" smtClean="0"/>
              <a:t>key message</a:t>
            </a:r>
            <a:br>
              <a:rPr lang="en-US" dirty="0" smtClean="0"/>
            </a:br>
            <a:r>
              <a:rPr lang="en-US" dirty="0" smtClean="0"/>
              <a:t>slide”</a:t>
            </a:r>
            <a:endParaRPr lang="en-NZ" dirty="0"/>
          </a:p>
        </p:txBody>
      </p:sp>
      <p:sp>
        <p:nvSpPr>
          <p:cNvPr id="3" name="Text Placeholder 6"/>
          <p:cNvSpPr>
            <a:spLocks noGrp="1"/>
          </p:cNvSpPr>
          <p:nvPr>
            <p:ph type="body" sz="quarter" idx="10" hasCustomPrompt="1"/>
          </p:nvPr>
        </p:nvSpPr>
        <p:spPr>
          <a:xfrm>
            <a:off x="647700" y="3711257"/>
            <a:ext cx="4168457" cy="2193925"/>
          </a:xfrm>
          <a:prstGeom prst="rect">
            <a:avLst/>
          </a:prstGeom>
        </p:spPr>
        <p:txBody>
          <a:bodyPr/>
          <a:lstStyle>
            <a:lvl1pPr marL="0" indent="0">
              <a:buNone/>
              <a:defRPr>
                <a:solidFill>
                  <a:srgbClr val="FFFFFF"/>
                </a:solidFill>
              </a:defRPr>
            </a:lvl1pPr>
          </a:lstStyle>
          <a:p>
            <a:pPr lvl="0"/>
            <a:r>
              <a:rPr lang="en-US" dirty="0" smtClean="0"/>
              <a:t>Caption/credit goes here</a:t>
            </a:r>
          </a:p>
        </p:txBody>
      </p:sp>
    </p:spTree>
    <p:extLst>
      <p:ext uri="{BB962C8B-B14F-4D97-AF65-F5344CB8AC3E}">
        <p14:creationId xmlns:p14="http://schemas.microsoft.com/office/powerpoint/2010/main" val="2434453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5.png"/><Relationship Id="rId4" Type="http://schemas.openxmlformats.org/officeDocument/2006/relationships/image" Target="../media/image8.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6.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6.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8.xml"/><Relationship Id="rId1" Type="http://schemas.openxmlformats.org/officeDocument/2006/relationships/slideLayout" Target="../slideLayouts/slideLayout24.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theme" Target="../theme/theme9.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770"/>
            <a:ext cx="12190631" cy="685723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1725" y="4680934"/>
            <a:ext cx="2200275" cy="2177066"/>
          </a:xfrm>
          <a:prstGeom prst="rect">
            <a:avLst/>
          </a:prstGeom>
        </p:spPr>
      </p:pic>
    </p:spTree>
    <p:extLst>
      <p:ext uri="{BB962C8B-B14F-4D97-AF65-F5344CB8AC3E}">
        <p14:creationId xmlns:p14="http://schemas.microsoft.com/office/powerpoint/2010/main" val="3780659630"/>
      </p:ext>
    </p:extLst>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7060" y="6471251"/>
            <a:ext cx="966136" cy="234527"/>
          </a:xfrm>
          <a:prstGeom prst="rect">
            <a:avLst/>
          </a:prstGeom>
        </p:spPr>
      </p:pic>
    </p:spTree>
    <p:extLst>
      <p:ext uri="{BB962C8B-B14F-4D97-AF65-F5344CB8AC3E}">
        <p14:creationId xmlns:p14="http://schemas.microsoft.com/office/powerpoint/2010/main" val="3346606250"/>
      </p:ext>
    </p:extLst>
  </p:cSld>
  <p:clrMap bg1="lt1" tx1="dk1" bg2="lt2" tx2="dk2" accent1="accent1" accent2="accent2" accent3="accent3" accent4="accent4" accent5="accent5" accent6="accent6" hlink="hlink" folHlink="folHlink"/>
  <p:sldLayoutIdLst>
    <p:sldLayoutId id="2147483724" r:id="rId1"/>
    <p:sldLayoutId id="2147483725" r:id="rId2"/>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871" y="365125"/>
            <a:ext cx="11518882" cy="657917"/>
          </a:xfrm>
          <a:prstGeom prst="rect">
            <a:avLst/>
          </a:prstGeom>
        </p:spPr>
        <p:txBody>
          <a:bodyPr vert="horz" lIns="91440" tIns="45720" rIns="91440" bIns="45720" rtlCol="0" anchor="ctr">
            <a:normAutofit/>
          </a:bodyPr>
          <a:lstStyle/>
          <a:p>
            <a:r>
              <a:rPr lang="en-US" dirty="0" smtClean="0"/>
              <a:t>Click to edit Master title style</a:t>
            </a:r>
            <a:endParaRPr lang="en-NZ" dirty="0"/>
          </a:p>
        </p:txBody>
      </p:sp>
      <p:sp>
        <p:nvSpPr>
          <p:cNvPr id="3" name="Text Placeholder 2"/>
          <p:cNvSpPr>
            <a:spLocks noGrp="1"/>
          </p:cNvSpPr>
          <p:nvPr>
            <p:ph type="body" idx="1"/>
          </p:nvPr>
        </p:nvSpPr>
        <p:spPr>
          <a:xfrm>
            <a:off x="316871" y="1825625"/>
            <a:ext cx="11518882"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Date Placeholder 3"/>
          <p:cNvSpPr>
            <a:spLocks noGrp="1"/>
          </p:cNvSpPr>
          <p:nvPr>
            <p:ph type="dt" sz="half" idx="2"/>
          </p:nvPr>
        </p:nvSpPr>
        <p:spPr>
          <a:xfrm>
            <a:off x="5551211" y="6356350"/>
            <a:ext cx="1050201"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29 April 2022</a:t>
            </a:r>
            <a:endParaRPr lang="en-NZ" dirty="0"/>
          </a:p>
        </p:txBody>
      </p:sp>
      <p:sp>
        <p:nvSpPr>
          <p:cNvPr id="5" name="Footer Placeholder 4"/>
          <p:cNvSpPr>
            <a:spLocks noGrp="1"/>
          </p:cNvSpPr>
          <p:nvPr>
            <p:ph type="ftr" sz="quarter" idx="3"/>
          </p:nvPr>
        </p:nvSpPr>
        <p:spPr>
          <a:xfrm>
            <a:off x="316871" y="6356350"/>
            <a:ext cx="4599374"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NZ" smtClean="0"/>
              <a:t>KO Presentation on PC14</a:t>
            </a:r>
            <a:endParaRPr lang="en-NZ" dirty="0"/>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64504" y="6471251"/>
            <a:ext cx="971249" cy="234527"/>
          </a:xfrm>
          <a:prstGeom prst="rect">
            <a:avLst/>
          </a:prstGeom>
        </p:spPr>
      </p:pic>
      <p:cxnSp>
        <p:nvCxnSpPr>
          <p:cNvPr id="9" name="Straight Connector 8"/>
          <p:cNvCxnSpPr/>
          <p:nvPr/>
        </p:nvCxnSpPr>
        <p:spPr>
          <a:xfrm>
            <a:off x="316871" y="6283105"/>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321308"/>
      </p:ext>
    </p:extLst>
  </p:cSld>
  <p:clrMap bg1="lt1" tx1="dk1" bg2="lt2" tx2="dk2" accent1="accent1" accent2="accent2" accent3="accent3" accent4="accent4" accent5="accent5" accent6="accent6" hlink="hlink" folHlink="folHlink"/>
  <p:sldLayoutIdLst>
    <p:sldLayoutId id="2147483690" r:id="rId1"/>
    <p:sldLayoutId id="2147483692" r:id="rId2"/>
    <p:sldLayoutId id="2147483693" r:id="rId3"/>
    <p:sldLayoutId id="2147483694" r:id="rId4"/>
    <p:sldLayoutId id="2147483695" r:id="rId5"/>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36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4504" y="6471251"/>
            <a:ext cx="971249" cy="234527"/>
          </a:xfrm>
          <a:prstGeom prst="rect">
            <a:avLst/>
          </a:prstGeom>
        </p:spPr>
      </p:pic>
      <p:sp>
        <p:nvSpPr>
          <p:cNvPr id="15" name="Date Placeholder 3"/>
          <p:cNvSpPr>
            <a:spLocks noGrp="1"/>
          </p:cNvSpPr>
          <p:nvPr>
            <p:ph type="dt" sz="half" idx="2"/>
          </p:nvPr>
        </p:nvSpPr>
        <p:spPr>
          <a:xfrm>
            <a:off x="5551211" y="6356350"/>
            <a:ext cx="1050201"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29 April 2022</a:t>
            </a:r>
            <a:endParaRPr lang="en-NZ" dirty="0"/>
          </a:p>
        </p:txBody>
      </p:sp>
      <p:sp>
        <p:nvSpPr>
          <p:cNvPr id="16" name="Footer Placeholder 4"/>
          <p:cNvSpPr>
            <a:spLocks noGrp="1"/>
          </p:cNvSpPr>
          <p:nvPr>
            <p:ph type="ftr" sz="quarter" idx="3"/>
          </p:nvPr>
        </p:nvSpPr>
        <p:spPr>
          <a:xfrm>
            <a:off x="316871" y="6356350"/>
            <a:ext cx="4599374"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NZ" smtClean="0"/>
              <a:t>KO Presentation on PC14</a:t>
            </a:r>
            <a:endParaRPr lang="en-NZ" dirty="0"/>
          </a:p>
        </p:txBody>
      </p:sp>
    </p:spTree>
    <p:extLst>
      <p:ext uri="{BB962C8B-B14F-4D97-AF65-F5344CB8AC3E}">
        <p14:creationId xmlns:p14="http://schemas.microsoft.com/office/powerpoint/2010/main" val="606132053"/>
      </p:ext>
    </p:extLst>
  </p:cSld>
  <p:clrMap bg1="lt1" tx1="dk1" bg2="lt2" tx2="dk2" accent1="accent1" accent2="accent2" accent3="accent3" accent4="accent4" accent5="accent5" accent6="accent6" hlink="hlink" folHlink="folHlink"/>
  <p:sldLayoutIdLst>
    <p:sldLayoutId id="2147483697" r:id="rId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67060" y="6471251"/>
            <a:ext cx="966136" cy="234527"/>
          </a:xfrm>
          <a:prstGeom prst="rect">
            <a:avLst/>
          </a:prstGeom>
        </p:spPr>
      </p:pic>
    </p:spTree>
    <p:extLst>
      <p:ext uri="{BB962C8B-B14F-4D97-AF65-F5344CB8AC3E}">
        <p14:creationId xmlns:p14="http://schemas.microsoft.com/office/powerpoint/2010/main" val="3658078979"/>
      </p:ext>
    </p:extLst>
  </p:cSld>
  <p:clrMap bg1="lt1" tx1="dk1" bg2="lt2" tx2="dk2" accent1="accent1" accent2="accent2" accent3="accent3" accent4="accent4" accent5="accent5" accent6="accent6" hlink="hlink" folHlink="folHlink"/>
  <p:sldLayoutIdLst>
    <p:sldLayoutId id="2147483664" r:id="rId1"/>
    <p:sldLayoutId id="2147483687" r:id="rId2"/>
    <p:sldLayoutId id="2147483699" r:id="rId3"/>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91725" y="4680934"/>
            <a:ext cx="2200275" cy="2177066"/>
          </a:xfrm>
          <a:prstGeom prst="rect">
            <a:avLst/>
          </a:prstGeom>
        </p:spPr>
      </p:pic>
    </p:spTree>
    <p:extLst>
      <p:ext uri="{BB962C8B-B14F-4D97-AF65-F5344CB8AC3E}">
        <p14:creationId xmlns:p14="http://schemas.microsoft.com/office/powerpoint/2010/main" val="460501072"/>
      </p:ext>
    </p:extLst>
  </p:cSld>
  <p:clrMap bg1="lt1" tx1="dk1" bg2="lt2" tx2="dk2" accent1="accent1" accent2="accent2" accent3="accent3" accent4="accent4" accent5="accent5" accent6="accent6" hlink="hlink" folHlink="folHlink"/>
  <p:sldLayoutIdLst>
    <p:sldLayoutId id="2147483660" r:id="rId1"/>
    <p:sldLayoutId id="2147483698" r:id="rId2"/>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871" y="365125"/>
            <a:ext cx="11518882" cy="657917"/>
          </a:xfrm>
          <a:prstGeom prst="rect">
            <a:avLst/>
          </a:prstGeom>
        </p:spPr>
        <p:txBody>
          <a:bodyPr vert="horz" lIns="91440" tIns="45720" rIns="91440" bIns="45720" rtlCol="0" anchor="ctr">
            <a:normAutofit/>
          </a:bodyPr>
          <a:lstStyle/>
          <a:p>
            <a:r>
              <a:rPr lang="en-US" dirty="0" smtClean="0"/>
              <a:t>Click to edit Master title style</a:t>
            </a:r>
            <a:endParaRPr lang="en-NZ" dirty="0"/>
          </a:p>
        </p:txBody>
      </p:sp>
      <p:sp>
        <p:nvSpPr>
          <p:cNvPr id="3" name="Text Placeholder 2"/>
          <p:cNvSpPr>
            <a:spLocks noGrp="1"/>
          </p:cNvSpPr>
          <p:nvPr>
            <p:ph type="body" idx="1"/>
          </p:nvPr>
        </p:nvSpPr>
        <p:spPr>
          <a:xfrm>
            <a:off x="316871" y="1825625"/>
            <a:ext cx="11518882"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Date Placeholder 3"/>
          <p:cNvSpPr>
            <a:spLocks noGrp="1"/>
          </p:cNvSpPr>
          <p:nvPr>
            <p:ph type="dt" sz="half" idx="2"/>
          </p:nvPr>
        </p:nvSpPr>
        <p:spPr>
          <a:xfrm>
            <a:off x="5551211" y="6356350"/>
            <a:ext cx="1050201"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17 March 2022</a:t>
            </a:r>
            <a:endParaRPr lang="en-NZ" dirty="0"/>
          </a:p>
        </p:txBody>
      </p:sp>
      <p:sp>
        <p:nvSpPr>
          <p:cNvPr id="5" name="Footer Placeholder 4"/>
          <p:cNvSpPr>
            <a:spLocks noGrp="1"/>
          </p:cNvSpPr>
          <p:nvPr>
            <p:ph type="ftr" sz="quarter" idx="3"/>
          </p:nvPr>
        </p:nvSpPr>
        <p:spPr>
          <a:xfrm>
            <a:off x="316871" y="6356350"/>
            <a:ext cx="4599374"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NZ" smtClean="0"/>
              <a:t>ECan Presentation on PC14</a:t>
            </a:r>
            <a:endParaRPr lang="en-NZ" dirty="0"/>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64504" y="6471251"/>
            <a:ext cx="971249" cy="234527"/>
          </a:xfrm>
          <a:prstGeom prst="rect">
            <a:avLst/>
          </a:prstGeom>
        </p:spPr>
      </p:pic>
      <p:cxnSp>
        <p:nvCxnSpPr>
          <p:cNvPr id="9" name="Straight Connector 8"/>
          <p:cNvCxnSpPr/>
          <p:nvPr/>
        </p:nvCxnSpPr>
        <p:spPr>
          <a:xfrm>
            <a:off x="316871" y="6283105"/>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71756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36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871" y="365125"/>
            <a:ext cx="11518882" cy="657917"/>
          </a:xfrm>
          <a:prstGeom prst="rect">
            <a:avLst/>
          </a:prstGeom>
        </p:spPr>
        <p:txBody>
          <a:bodyPr vert="horz" lIns="91440" tIns="45720" rIns="91440" bIns="45720" rtlCol="0" anchor="ctr">
            <a:normAutofit/>
          </a:bodyPr>
          <a:lstStyle/>
          <a:p>
            <a:r>
              <a:rPr lang="en-US" dirty="0" smtClean="0"/>
              <a:t>Click to edit Master title style</a:t>
            </a:r>
            <a:endParaRPr lang="en-NZ" dirty="0"/>
          </a:p>
        </p:txBody>
      </p:sp>
      <p:sp>
        <p:nvSpPr>
          <p:cNvPr id="3" name="Text Placeholder 2"/>
          <p:cNvSpPr>
            <a:spLocks noGrp="1"/>
          </p:cNvSpPr>
          <p:nvPr>
            <p:ph type="body" idx="1"/>
          </p:nvPr>
        </p:nvSpPr>
        <p:spPr>
          <a:xfrm>
            <a:off x="316871" y="1825625"/>
            <a:ext cx="11518882"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Date Placeholder 3"/>
          <p:cNvSpPr>
            <a:spLocks noGrp="1"/>
          </p:cNvSpPr>
          <p:nvPr>
            <p:ph type="dt" sz="half" idx="2"/>
          </p:nvPr>
        </p:nvSpPr>
        <p:spPr>
          <a:xfrm>
            <a:off x="5551211" y="6356350"/>
            <a:ext cx="1050201"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4F191F1B-6AE8-4B41-8D19-8C8ACDCDDE4D}" type="datetime3">
              <a:rPr lang="en-NZ" smtClean="0"/>
              <a:t>3 May 2022</a:t>
            </a:fld>
            <a:endParaRPr lang="en-NZ" dirty="0"/>
          </a:p>
        </p:txBody>
      </p:sp>
      <p:sp>
        <p:nvSpPr>
          <p:cNvPr id="5" name="Footer Placeholder 4"/>
          <p:cNvSpPr>
            <a:spLocks noGrp="1"/>
          </p:cNvSpPr>
          <p:nvPr>
            <p:ph type="ftr" sz="quarter" idx="3"/>
          </p:nvPr>
        </p:nvSpPr>
        <p:spPr>
          <a:xfrm>
            <a:off x="316871" y="6356350"/>
            <a:ext cx="4599374"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NZ" smtClean="0"/>
              <a:t>Creating a PowerPoint presentation</a:t>
            </a:r>
            <a:endParaRPr lang="en-NZ" dirty="0"/>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64504" y="6471251"/>
            <a:ext cx="971249" cy="234527"/>
          </a:xfrm>
          <a:prstGeom prst="rect">
            <a:avLst/>
          </a:prstGeom>
        </p:spPr>
      </p:pic>
      <p:cxnSp>
        <p:nvCxnSpPr>
          <p:cNvPr id="9" name="Straight Connector 8"/>
          <p:cNvCxnSpPr/>
          <p:nvPr userDrawn="1"/>
        </p:nvCxnSpPr>
        <p:spPr>
          <a:xfrm>
            <a:off x="316871" y="6283105"/>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60557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36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1725" y="4680934"/>
            <a:ext cx="2200275" cy="2177066"/>
          </a:xfrm>
          <a:prstGeom prst="rect">
            <a:avLst/>
          </a:prstGeom>
        </p:spPr>
      </p:pic>
    </p:spTree>
    <p:extLst>
      <p:ext uri="{BB962C8B-B14F-4D97-AF65-F5344CB8AC3E}">
        <p14:creationId xmlns:p14="http://schemas.microsoft.com/office/powerpoint/2010/main" val="2032884950"/>
      </p:ext>
    </p:extLst>
  </p:cSld>
  <p:clrMap bg1="lt1" tx1="dk1" bg2="lt2" tx2="dk2" accent1="accent1" accent2="accent2" accent3="accent3" accent4="accent4" accent5="accent5" accent6="accent6" hlink="hlink" folHlink="folHlink"/>
  <p:sldLayoutIdLst>
    <p:sldLayoutId id="2147483715" r:id="rId1"/>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871" y="365125"/>
            <a:ext cx="11518882" cy="657917"/>
          </a:xfrm>
          <a:prstGeom prst="rect">
            <a:avLst/>
          </a:prstGeom>
        </p:spPr>
        <p:txBody>
          <a:bodyPr vert="horz" lIns="91440" tIns="45720" rIns="91440" bIns="45720" rtlCol="0" anchor="ctr">
            <a:normAutofit/>
          </a:bodyPr>
          <a:lstStyle/>
          <a:p>
            <a:r>
              <a:rPr lang="en-US" dirty="0" smtClean="0"/>
              <a:t>Click to edit Master title style</a:t>
            </a:r>
            <a:endParaRPr lang="en-NZ" dirty="0"/>
          </a:p>
        </p:txBody>
      </p:sp>
      <p:sp>
        <p:nvSpPr>
          <p:cNvPr id="3" name="Text Placeholder 2"/>
          <p:cNvSpPr>
            <a:spLocks noGrp="1"/>
          </p:cNvSpPr>
          <p:nvPr>
            <p:ph type="body" idx="1"/>
          </p:nvPr>
        </p:nvSpPr>
        <p:spPr>
          <a:xfrm>
            <a:off x="316871" y="1825625"/>
            <a:ext cx="11518882"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Date Placeholder 3"/>
          <p:cNvSpPr>
            <a:spLocks noGrp="1"/>
          </p:cNvSpPr>
          <p:nvPr>
            <p:ph type="dt" sz="half" idx="2"/>
          </p:nvPr>
        </p:nvSpPr>
        <p:spPr>
          <a:xfrm>
            <a:off x="5551211" y="6356350"/>
            <a:ext cx="1050201"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2 May 2022</a:t>
            </a:r>
            <a:endParaRPr lang="en-NZ" dirty="0"/>
          </a:p>
        </p:txBody>
      </p:sp>
      <p:sp>
        <p:nvSpPr>
          <p:cNvPr id="5" name="Footer Placeholder 4"/>
          <p:cNvSpPr>
            <a:spLocks noGrp="1"/>
          </p:cNvSpPr>
          <p:nvPr>
            <p:ph type="ftr" sz="quarter" idx="3"/>
          </p:nvPr>
        </p:nvSpPr>
        <p:spPr>
          <a:xfrm>
            <a:off x="316871" y="6356350"/>
            <a:ext cx="4599374"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NZ" smtClean="0"/>
              <a:t>Housing &amp; Business Choice Webinar - Residential Intensification</a:t>
            </a:r>
            <a:endParaRPr lang="en-NZ" dirty="0"/>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64504" y="6471251"/>
            <a:ext cx="971249" cy="234527"/>
          </a:xfrm>
          <a:prstGeom prst="rect">
            <a:avLst/>
          </a:prstGeom>
        </p:spPr>
      </p:pic>
      <p:cxnSp>
        <p:nvCxnSpPr>
          <p:cNvPr id="9" name="Straight Connector 8"/>
          <p:cNvCxnSpPr/>
          <p:nvPr userDrawn="1"/>
        </p:nvCxnSpPr>
        <p:spPr>
          <a:xfrm>
            <a:off x="316871" y="6283105"/>
            <a:ext cx="115188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74360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36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2338" y="385927"/>
            <a:ext cx="11547071" cy="932329"/>
          </a:xfrm>
        </p:spPr>
        <p:txBody>
          <a:bodyPr/>
          <a:lstStyle/>
          <a:p>
            <a:r>
              <a:rPr lang="en-NZ" sz="6000" b="1" dirty="0" smtClean="0">
                <a:latin typeface="+mn-lt"/>
              </a:rPr>
              <a:t>Kia </a:t>
            </a:r>
            <a:r>
              <a:rPr lang="en-NZ" sz="6000" b="1" dirty="0" err="1" smtClean="0">
                <a:latin typeface="+mn-lt"/>
              </a:rPr>
              <a:t>ora</a:t>
            </a:r>
            <a:r>
              <a:rPr lang="en-NZ" sz="6000" b="1" dirty="0" smtClean="0">
                <a:latin typeface="+mn-lt"/>
              </a:rPr>
              <a:t> </a:t>
            </a:r>
            <a:r>
              <a:rPr lang="en-NZ" sz="6000" dirty="0" smtClean="0">
                <a:latin typeface="+mn-lt"/>
              </a:rPr>
              <a:t>welcome to our webinar</a:t>
            </a:r>
            <a:endParaRPr lang="en-NZ" sz="6000" dirty="0">
              <a:latin typeface="+mn-lt"/>
            </a:endParaRPr>
          </a:p>
        </p:txBody>
      </p:sp>
      <p:sp>
        <p:nvSpPr>
          <p:cNvPr id="5" name="TextBox 4"/>
          <p:cNvSpPr txBox="1"/>
          <p:nvPr/>
        </p:nvSpPr>
        <p:spPr>
          <a:xfrm>
            <a:off x="429826" y="1216141"/>
            <a:ext cx="1078707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smtClean="0">
                <a:ln>
                  <a:noFill/>
                </a:ln>
                <a:solidFill>
                  <a:srgbClr val="FFFFFF"/>
                </a:solidFill>
                <a:effectLst/>
                <a:uLnTx/>
                <a:uFillTx/>
                <a:latin typeface="Source Sans Pro"/>
                <a:ea typeface="+mn-ea"/>
                <a:cs typeface="+mn-cs"/>
              </a:rPr>
              <a:t>Thanks for joining us. Your camera and mic are turned off, but once the session starts you can interact with the team</a:t>
            </a:r>
            <a:endParaRPr kumimoji="0" lang="en-NZ" sz="2400" b="0" i="0" u="none" strike="noStrike" kern="1200" cap="none" spc="0" normalizeH="0" baseline="0" noProof="0" dirty="0">
              <a:ln>
                <a:noFill/>
              </a:ln>
              <a:solidFill>
                <a:srgbClr val="FFFFFF"/>
              </a:solidFill>
              <a:effectLst/>
              <a:uLnTx/>
              <a:uFillTx/>
              <a:latin typeface="Source Sans Pro"/>
              <a:ea typeface="+mn-ea"/>
              <a:cs typeface="+mn-cs"/>
            </a:endParaRPr>
          </a:p>
        </p:txBody>
      </p:sp>
      <p:grpSp>
        <p:nvGrpSpPr>
          <p:cNvPr id="3" name="Group 2"/>
          <p:cNvGrpSpPr/>
          <p:nvPr/>
        </p:nvGrpSpPr>
        <p:grpSpPr>
          <a:xfrm>
            <a:off x="447553" y="2121088"/>
            <a:ext cx="3726352" cy="3809748"/>
            <a:chOff x="422338" y="2686942"/>
            <a:chExt cx="3726352" cy="3809748"/>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338" y="3923861"/>
              <a:ext cx="720000" cy="720000"/>
            </a:xfrm>
            <a:prstGeom prst="rect">
              <a:avLst/>
            </a:prstGeom>
          </p:spPr>
        </p:pic>
        <p:sp>
          <p:nvSpPr>
            <p:cNvPr id="14" name="Rectangle 13"/>
            <p:cNvSpPr/>
            <p:nvPr/>
          </p:nvSpPr>
          <p:spPr>
            <a:xfrm>
              <a:off x="429826" y="2686942"/>
              <a:ext cx="371886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smtClean="0">
                  <a:ln>
                    <a:noFill/>
                  </a:ln>
                  <a:solidFill>
                    <a:srgbClr val="FFFFFF"/>
                  </a:solidFill>
                  <a:effectLst/>
                  <a:uLnTx/>
                  <a:uFillTx/>
                  <a:latin typeface="Source Sans Pro"/>
                  <a:ea typeface="+mn-ea"/>
                  <a:cs typeface="+mn-cs"/>
                </a:rPr>
                <a:t>Microsoft </a:t>
              </a:r>
              <a:r>
                <a:rPr kumimoji="0" lang="en-NZ" sz="2000" b="1" i="0" u="none" strike="noStrike" kern="1200" cap="none" spc="0" normalizeH="0" baseline="0" noProof="0" dirty="0">
                  <a:ln>
                    <a:noFill/>
                  </a:ln>
                  <a:solidFill>
                    <a:srgbClr val="FFFFFF"/>
                  </a:solidFill>
                  <a:effectLst/>
                  <a:uLnTx/>
                  <a:uFillTx/>
                  <a:latin typeface="Source Sans Pro"/>
                  <a:ea typeface="+mn-ea"/>
                  <a:cs typeface="+mn-cs"/>
                </a:rPr>
                <a:t>Teams </a:t>
              </a:r>
              <a:r>
                <a:rPr kumimoji="0" lang="en-NZ" sz="2000" b="1" i="0" u="none" strike="noStrike" kern="1200" cap="none" spc="0" normalizeH="0" baseline="0" noProof="0" dirty="0" smtClean="0">
                  <a:ln>
                    <a:noFill/>
                  </a:ln>
                  <a:solidFill>
                    <a:srgbClr val="FFFFFF"/>
                  </a:solidFill>
                  <a:effectLst/>
                  <a:uLnTx/>
                  <a:uFillTx/>
                  <a:latin typeface="Source Sans Pro"/>
                  <a:ea typeface="+mn-ea"/>
                  <a:cs typeface="+mn-cs"/>
                </a:rPr>
                <a:t>users:</a:t>
              </a:r>
              <a:endParaRPr kumimoji="0" lang="en-NZ" sz="2000" b="1" i="0" u="none" strike="noStrike" kern="1200" cap="none" spc="0" normalizeH="0" baseline="0" noProof="0" dirty="0">
                <a:ln>
                  <a:noFill/>
                </a:ln>
                <a:solidFill>
                  <a:srgbClr val="FFFFFF"/>
                </a:solidFill>
                <a:effectLst/>
                <a:uLnTx/>
                <a:uFillTx/>
                <a:latin typeface="Source Sans Pro"/>
                <a:ea typeface="+mn-ea"/>
                <a:cs typeface="+mn-cs"/>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338" y="3147628"/>
              <a:ext cx="720000" cy="720000"/>
            </a:xfrm>
            <a:prstGeom prst="rect">
              <a:avLst/>
            </a:prstGeom>
          </p:spPr>
        </p:pic>
        <p:sp>
          <p:nvSpPr>
            <p:cNvPr id="18" name="Rectangle 17"/>
            <p:cNvSpPr/>
            <p:nvPr/>
          </p:nvSpPr>
          <p:spPr>
            <a:xfrm>
              <a:off x="1173663" y="3172703"/>
              <a:ext cx="2437709" cy="33239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Ask </a:t>
              </a:r>
              <a:r>
                <a:rPr kumimoji="0" lang="en-NZ" sz="1800" b="0" i="0" u="none" strike="noStrike" kern="1200" cap="none" spc="0" normalizeH="0" baseline="0" noProof="0" dirty="0">
                  <a:ln>
                    <a:noFill/>
                  </a:ln>
                  <a:solidFill>
                    <a:srgbClr val="FFFFFF"/>
                  </a:solidFill>
                  <a:effectLst/>
                  <a:uLnTx/>
                  <a:uFillTx/>
                  <a:latin typeface="Source Sans Pro"/>
                  <a:ea typeface="+mn-ea"/>
                  <a:cs typeface="+mn-cs"/>
                </a:rPr>
                <a:t>questions </a:t>
              </a: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
              </a:r>
              <a:b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b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through </a:t>
              </a:r>
              <a:r>
                <a:rPr kumimoji="0" lang="en-NZ" sz="1800" b="1" i="0" u="none" strike="noStrike" kern="1200" cap="none" spc="0" normalizeH="0" baseline="0" noProof="0" dirty="0">
                  <a:ln>
                    <a:noFill/>
                  </a:ln>
                  <a:solidFill>
                    <a:srgbClr val="FFFFFF"/>
                  </a:solidFill>
                  <a:effectLst/>
                  <a:uLnTx/>
                  <a:uFillTx/>
                  <a:latin typeface="Source Sans Pro"/>
                  <a:ea typeface="+mn-ea"/>
                  <a:cs typeface="+mn-cs"/>
                </a:rPr>
                <a:t>Q&amp;A</a:t>
              </a:r>
              <a:r>
                <a:rPr kumimoji="0" lang="en-NZ" sz="1800" b="0" i="0" u="none" strike="noStrike" kern="1200" cap="none" spc="0" normalizeH="0" baseline="0" noProof="0" dirty="0">
                  <a:ln>
                    <a:noFill/>
                  </a:ln>
                  <a:solidFill>
                    <a:srgbClr val="FFFFFF"/>
                  </a:solidFill>
                  <a:effectLst/>
                  <a:uLnTx/>
                  <a:uFillTx/>
                  <a:latin typeface="Source Sans Pro"/>
                  <a:ea typeface="+mn-ea"/>
                  <a:cs typeface="+mn-cs"/>
                </a:rPr>
                <a:t> </a:t>
              </a: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tab</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NZ" sz="1800" b="0" i="0" u="none" strike="noStrike" kern="1200" cap="none" spc="0" normalizeH="0" baseline="0" noProof="0" dirty="0">
                  <a:ln>
                    <a:noFill/>
                  </a:ln>
                  <a:solidFill>
                    <a:srgbClr val="FFFFFF"/>
                  </a:solidFill>
                  <a:effectLst/>
                  <a:uLnTx/>
                  <a:uFillTx/>
                  <a:latin typeface="Source Sans Pro"/>
                  <a:ea typeface="+mn-ea"/>
                  <a:cs typeface="+mn-cs"/>
                </a:rPr>
                <a:t>React to comments </a:t>
              </a: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
              </a:r>
              <a:b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b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by </a:t>
              </a:r>
              <a:r>
                <a:rPr kumimoji="0" lang="en-NZ" sz="1800" b="0" i="0" u="none" strike="noStrike" kern="1200" cap="none" spc="0" normalizeH="0" baseline="0" noProof="0" dirty="0">
                  <a:ln>
                    <a:noFill/>
                  </a:ln>
                  <a:solidFill>
                    <a:srgbClr val="FFFFFF"/>
                  </a:solidFill>
                  <a:effectLst/>
                  <a:uLnTx/>
                  <a:uFillTx/>
                  <a:latin typeface="Source Sans Pro"/>
                  <a:ea typeface="+mn-ea"/>
                  <a:cs typeface="+mn-cs"/>
                </a:rPr>
                <a:t>pressing the </a:t>
              </a: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‘thumbs up’ </a:t>
              </a:r>
              <a:endParaRPr kumimoji="0" lang="en-NZ" sz="1800" b="0" i="0" u="none" strike="noStrike" kern="1200" cap="none" spc="0" normalizeH="0" baseline="0" noProof="0" dirty="0">
                <a:ln>
                  <a:noFill/>
                </a:ln>
                <a:solidFill>
                  <a:srgbClr val="FFFFFF"/>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To </a:t>
              </a:r>
              <a:r>
                <a:rPr kumimoji="0" lang="en-NZ" sz="1800" b="0" i="0" u="none" strike="noStrike" kern="1200" cap="none" spc="0" normalizeH="0" baseline="0" noProof="0" dirty="0">
                  <a:ln>
                    <a:noFill/>
                  </a:ln>
                  <a:solidFill>
                    <a:srgbClr val="FFFFFF"/>
                  </a:solidFill>
                  <a:effectLst/>
                  <a:uLnTx/>
                  <a:uFillTx/>
                  <a:latin typeface="Source Sans Pro"/>
                  <a:ea typeface="+mn-ea"/>
                  <a:cs typeface="+mn-cs"/>
                </a:rPr>
                <a:t>turn on live captions press </a:t>
              </a: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the </a:t>
              </a:r>
              <a:r>
                <a:rPr kumimoji="0" lang="en-NZ" sz="1800" b="0" i="0" u="none" strike="noStrike" kern="1200" cap="none" spc="0" normalizeH="0" baseline="0" noProof="0" dirty="0">
                  <a:ln>
                    <a:noFill/>
                  </a:ln>
                  <a:solidFill>
                    <a:srgbClr val="FFFFFF"/>
                  </a:solidFill>
                  <a:effectLst/>
                  <a:uLnTx/>
                  <a:uFillTx/>
                  <a:latin typeface="Source Sans Pro"/>
                  <a:ea typeface="+mn-ea"/>
                  <a:cs typeface="+mn-cs"/>
                </a:rPr>
                <a:t>‘more’ tab and select ‘turn on live captions’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NZ" sz="1800" b="0" i="0" u="none" strike="noStrike" kern="1200" cap="none" spc="0" normalizeH="0" baseline="0" noProof="0" dirty="0">
                <a:ln>
                  <a:noFill/>
                </a:ln>
                <a:solidFill>
                  <a:srgbClr val="FFFFFF"/>
                </a:solidFill>
                <a:effectLst/>
                <a:uLnTx/>
                <a:uFillTx/>
                <a:latin typeface="Source Sans Pro"/>
                <a:ea typeface="+mn-ea"/>
                <a:cs typeface="+mn-cs"/>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338" y="4834696"/>
              <a:ext cx="720000" cy="720000"/>
            </a:xfrm>
            <a:prstGeom prst="rect">
              <a:avLst/>
            </a:prstGeom>
          </p:spPr>
        </p:pic>
      </p:grpSp>
      <p:grpSp>
        <p:nvGrpSpPr>
          <p:cNvPr id="6" name="Group 5"/>
          <p:cNvGrpSpPr/>
          <p:nvPr/>
        </p:nvGrpSpPr>
        <p:grpSpPr>
          <a:xfrm>
            <a:off x="8045286" y="2127651"/>
            <a:ext cx="3718864" cy="1386540"/>
            <a:chOff x="3745278" y="2709493"/>
            <a:chExt cx="3718864" cy="138654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734" y="3147628"/>
              <a:ext cx="720000" cy="720000"/>
            </a:xfrm>
            <a:prstGeom prst="rect">
              <a:avLst/>
            </a:prstGeom>
          </p:spPr>
        </p:pic>
        <p:sp>
          <p:nvSpPr>
            <p:cNvPr id="22" name="Rectangle 21"/>
            <p:cNvSpPr/>
            <p:nvPr/>
          </p:nvSpPr>
          <p:spPr>
            <a:xfrm>
              <a:off x="3745278" y="2709493"/>
              <a:ext cx="371886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smtClean="0">
                  <a:ln>
                    <a:noFill/>
                  </a:ln>
                  <a:solidFill>
                    <a:srgbClr val="FFFFFF"/>
                  </a:solidFill>
                  <a:effectLst/>
                  <a:uLnTx/>
                  <a:uFillTx/>
                  <a:latin typeface="Source Sans Pro"/>
                  <a:ea typeface="+mn-ea"/>
                  <a:cs typeface="+mn-cs"/>
                </a:rPr>
                <a:t>Web browsers (no app):</a:t>
              </a:r>
              <a:endParaRPr kumimoji="0" lang="en-NZ" sz="2000" b="1" i="0" u="none" strike="noStrike" kern="1200" cap="none" spc="0" normalizeH="0" baseline="0" noProof="0" dirty="0">
                <a:ln>
                  <a:noFill/>
                </a:ln>
                <a:solidFill>
                  <a:srgbClr val="FFFFFF"/>
                </a:solidFill>
                <a:effectLst/>
                <a:uLnTx/>
                <a:uFillTx/>
                <a:latin typeface="Source Sans Pro"/>
                <a:ea typeface="+mn-ea"/>
                <a:cs typeface="+mn-cs"/>
              </a:endParaRPr>
            </a:p>
          </p:txBody>
        </p:sp>
        <p:sp>
          <p:nvSpPr>
            <p:cNvPr id="23" name="Rectangle 22"/>
            <p:cNvSpPr/>
            <p:nvPr/>
          </p:nvSpPr>
          <p:spPr>
            <a:xfrm>
              <a:off x="4506014" y="3172703"/>
              <a:ext cx="2904338"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FFFFFF"/>
                  </a:solidFill>
                  <a:effectLst/>
                  <a:uLnTx/>
                  <a:uFillTx/>
                  <a:latin typeface="Source Sans Pro"/>
                  <a:ea typeface="+mn-ea"/>
                  <a:cs typeface="+mn-cs"/>
                </a:rPr>
                <a:t>Ask questions during the webinar by emailing: </a:t>
              </a:r>
              <a:r>
                <a:rPr kumimoji="0" lang="en-NZ" sz="1800" b="1" i="0" u="none" strike="noStrike" kern="1200" cap="none" spc="0" normalizeH="0" baseline="0" noProof="0" dirty="0">
                  <a:ln>
                    <a:noFill/>
                  </a:ln>
                  <a:solidFill>
                    <a:srgbClr val="FFFFFF"/>
                  </a:solidFill>
                  <a:effectLst/>
                  <a:uLnTx/>
                  <a:uFillTx/>
                  <a:latin typeface="Source Sans Pro"/>
                  <a:ea typeface="+mn-ea"/>
                  <a:cs typeface="+mn-cs"/>
                </a:rPr>
                <a:t>engagement@ccc.govt.nz</a:t>
              </a:r>
            </a:p>
          </p:txBody>
        </p:sp>
      </p:gr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9279" y="5270043"/>
            <a:ext cx="720000" cy="720000"/>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3904789" y="2535703"/>
            <a:ext cx="720000" cy="720000"/>
          </a:xfrm>
          <a:prstGeom prst="rect">
            <a:avLst/>
          </a:prstGeom>
        </p:spPr>
      </p:pic>
      <p:sp>
        <p:nvSpPr>
          <p:cNvPr id="28" name="Rectangle 27"/>
          <p:cNvSpPr/>
          <p:nvPr/>
        </p:nvSpPr>
        <p:spPr>
          <a:xfrm>
            <a:off x="3904789" y="2021335"/>
            <a:ext cx="3718864"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smtClean="0">
                <a:ln>
                  <a:noFill/>
                </a:ln>
                <a:solidFill>
                  <a:srgbClr val="FFFFFF"/>
                </a:solidFill>
                <a:effectLst/>
                <a:uLnTx/>
                <a:uFillTx/>
                <a:latin typeface="Source Sans Pro"/>
                <a:ea typeface="+mn-ea"/>
                <a:cs typeface="+mn-cs"/>
              </a:rPr>
              <a:t>We recommend you use </a:t>
            </a:r>
            <a:r>
              <a:rPr kumimoji="0" lang="en-NZ" sz="2000" b="1" i="0" u="none" strike="noStrike" kern="1200" cap="none" spc="0" normalizeH="0" baseline="0" noProof="0" dirty="0" err="1" smtClean="0">
                <a:ln>
                  <a:noFill/>
                </a:ln>
                <a:solidFill>
                  <a:srgbClr val="FFFFFF"/>
                </a:solidFill>
                <a:effectLst/>
                <a:uLnTx/>
                <a:uFillTx/>
                <a:latin typeface="Source Sans Pro"/>
                <a:ea typeface="+mn-ea"/>
                <a:cs typeface="+mn-cs"/>
              </a:rPr>
              <a:t>Slido</a:t>
            </a:r>
            <a:r>
              <a:rPr kumimoji="0" lang="en-NZ" sz="2000" b="1" i="0" u="none" strike="noStrike" kern="1200" cap="none" spc="0" normalizeH="0" baseline="0" noProof="0" dirty="0" smtClean="0">
                <a:ln>
                  <a:noFill/>
                </a:ln>
                <a:solidFill>
                  <a:srgbClr val="FFFFFF"/>
                </a:solidFill>
                <a:effectLst/>
                <a:uLnTx/>
                <a:uFillTx/>
                <a:latin typeface="Source Sans Pro"/>
                <a:ea typeface="+mn-ea"/>
                <a:cs typeface="+mn-cs"/>
              </a:rPr>
              <a:t>:</a:t>
            </a:r>
            <a:endParaRPr kumimoji="0" lang="en-NZ" sz="2000" b="1" i="0" u="none" strike="noStrike" kern="1200" cap="none" spc="0" normalizeH="0" baseline="0" noProof="0" dirty="0">
              <a:ln>
                <a:noFill/>
              </a:ln>
              <a:solidFill>
                <a:srgbClr val="FFFFFF"/>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2000" b="1" i="0" u="none" strike="noStrike" kern="1200" cap="none" spc="0" normalizeH="0" baseline="0" noProof="0" dirty="0">
              <a:ln>
                <a:noFill/>
              </a:ln>
              <a:solidFill>
                <a:srgbClr val="FFFFFF"/>
              </a:solidFill>
              <a:effectLst/>
              <a:uLnTx/>
              <a:uFillTx/>
              <a:latin typeface="Source Sans Pro"/>
              <a:ea typeface="+mn-ea"/>
              <a:cs typeface="+mn-cs"/>
            </a:endParaRPr>
          </a:p>
        </p:txBody>
      </p:sp>
      <p:sp>
        <p:nvSpPr>
          <p:cNvPr id="29" name="Rectangle 28"/>
          <p:cNvSpPr/>
          <p:nvPr/>
        </p:nvSpPr>
        <p:spPr>
          <a:xfrm>
            <a:off x="4721811" y="2367451"/>
            <a:ext cx="2804819"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Go to Slido.com and enter in the code: </a:t>
            </a:r>
            <a:r>
              <a:rPr kumimoji="0" lang="en-NZ" sz="1800" b="1" i="0" u="none" strike="noStrike" kern="1200" cap="none" spc="0" normalizeH="0" baseline="0" noProof="0" dirty="0" smtClean="0">
                <a:ln>
                  <a:noFill/>
                </a:ln>
                <a:solidFill>
                  <a:srgbClr val="FFFFFF"/>
                </a:solidFill>
                <a:effectLst/>
                <a:uLnTx/>
                <a:uFillTx/>
                <a:latin typeface="Source Sans Pro"/>
                <a:ea typeface="+mn-ea"/>
                <a:cs typeface="+mn-cs"/>
              </a:rPr>
              <a:t>894528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smtClean="0">
                <a:ln>
                  <a:noFill/>
                </a:ln>
                <a:solidFill>
                  <a:srgbClr val="FFFFFF"/>
                </a:solidFill>
                <a:effectLst/>
                <a:uLnTx/>
                <a:uFillTx/>
                <a:latin typeface="Source Sans Pro"/>
                <a:ea typeface="+mn-ea"/>
                <a:cs typeface="+mn-cs"/>
              </a:rPr>
              <a:t>Alternatively, you can join using this QR code with your mobile</a:t>
            </a:r>
            <a:endParaRPr kumimoji="0" lang="en-NZ" sz="1800" b="0" i="0" u="none" strike="noStrike" kern="1200" cap="none" spc="0" normalizeH="0" baseline="0" noProof="0" dirty="0">
              <a:ln>
                <a:noFill/>
              </a:ln>
              <a:solidFill>
                <a:srgbClr val="FFFFFF"/>
              </a:solidFill>
              <a:effectLst/>
              <a:uLnTx/>
              <a:uFillTx/>
              <a:latin typeface="Source Sans Pro"/>
              <a:ea typeface="+mn-ea"/>
              <a:cs typeface="+mn-cs"/>
            </a:endParaRPr>
          </a:p>
        </p:txBody>
      </p:sp>
      <p:sp>
        <p:nvSpPr>
          <p:cNvPr id="30" name="Rectangle 29"/>
          <p:cNvSpPr/>
          <p:nvPr/>
        </p:nvSpPr>
        <p:spPr>
          <a:xfrm>
            <a:off x="4519279" y="5255744"/>
            <a:ext cx="4059456"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When you ask a question, it will be answered by a moderator. You will either get a written answer or an indication that something will be verbally answered so </a:t>
            </a:r>
            <a:r>
              <a:rPr kumimoji="0" lang="en-NZ" sz="1800" b="1" i="0" u="none" strike="noStrike" kern="1200" cap="none" spc="0" normalizeH="0" baseline="0" noProof="0" dirty="0" smtClean="0">
                <a:ln>
                  <a:noFill/>
                </a:ln>
                <a:solidFill>
                  <a:srgbClr val="FFFFFF"/>
                </a:solidFill>
                <a:effectLst/>
                <a:uLnTx/>
                <a:uFillTx/>
                <a:latin typeface="Source Sans Pro"/>
                <a:ea typeface="+mn-ea"/>
                <a:cs typeface="+mn-cs"/>
              </a:rPr>
              <a:t>keep </a:t>
            </a:r>
            <a:r>
              <a:rPr kumimoji="0" lang="en-NZ" sz="1800" b="1" i="0" u="none" strike="noStrike" kern="1200" cap="none" spc="0" normalizeH="0" baseline="0" noProof="0" dirty="0" err="1" smtClean="0">
                <a:ln>
                  <a:noFill/>
                </a:ln>
                <a:solidFill>
                  <a:srgbClr val="FFFFFF"/>
                </a:solidFill>
                <a:effectLst/>
                <a:uLnTx/>
                <a:uFillTx/>
                <a:latin typeface="Source Sans Pro"/>
                <a:ea typeface="+mn-ea"/>
                <a:cs typeface="+mn-cs"/>
              </a:rPr>
              <a:t>Slido</a:t>
            </a:r>
            <a:r>
              <a:rPr kumimoji="0" lang="en-NZ" sz="1800" b="1" i="0" u="none" strike="noStrike" kern="1200" cap="none" spc="0" normalizeH="0" baseline="0" noProof="0" dirty="0" smtClean="0">
                <a:ln>
                  <a:noFill/>
                </a:ln>
                <a:solidFill>
                  <a:srgbClr val="FFFFFF"/>
                </a:solidFill>
                <a:effectLst/>
                <a:uLnTx/>
                <a:uFillTx/>
                <a:latin typeface="Source Sans Pro"/>
                <a:ea typeface="+mn-ea"/>
                <a:cs typeface="+mn-cs"/>
              </a:rPr>
              <a:t> open</a:t>
            </a:r>
            <a:endParaRPr kumimoji="0" lang="en-NZ" sz="1800" b="1" i="0" u="none" strike="noStrike" kern="1200" cap="none" spc="0" normalizeH="0" baseline="0" noProof="0" dirty="0">
              <a:ln>
                <a:noFill/>
              </a:ln>
              <a:solidFill>
                <a:srgbClr val="FFFFFF"/>
              </a:solidFill>
              <a:effectLst/>
              <a:uLnTx/>
              <a:uFillTx/>
              <a:latin typeface="Source Sans Pro"/>
              <a:ea typeface="+mn-ea"/>
              <a:cs typeface="+mn-cs"/>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5164" y="3909940"/>
            <a:ext cx="1233843" cy="1233843"/>
          </a:xfrm>
          <a:prstGeom prst="rect">
            <a:avLst/>
          </a:prstGeom>
        </p:spPr>
      </p:pic>
    </p:spTree>
    <p:extLst>
      <p:ext uri="{BB962C8B-B14F-4D97-AF65-F5344CB8AC3E}">
        <p14:creationId xmlns:p14="http://schemas.microsoft.com/office/powerpoint/2010/main" val="936073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Suburban Centres Approach </a:t>
            </a:r>
            <a:endParaRPr lang="en-NZ" dirty="0"/>
          </a:p>
        </p:txBody>
      </p:sp>
      <p:sp>
        <p:nvSpPr>
          <p:cNvPr id="3" name="Content Placeholder 2"/>
          <p:cNvSpPr>
            <a:spLocks noGrp="1"/>
          </p:cNvSpPr>
          <p:nvPr>
            <p:ph sz="half" idx="1"/>
          </p:nvPr>
        </p:nvSpPr>
        <p:spPr>
          <a:xfrm>
            <a:off x="316871" y="1273365"/>
            <a:ext cx="11518882" cy="1469836"/>
          </a:xfrm>
        </p:spPr>
        <p:txBody>
          <a:bodyPr>
            <a:noAutofit/>
          </a:bodyPr>
          <a:lstStyle/>
          <a:p>
            <a:pPr>
              <a:lnSpc>
                <a:spcPct val="100000"/>
              </a:lnSpc>
              <a:spcBef>
                <a:spcPts val="600"/>
              </a:spcBef>
              <a:spcAft>
                <a:spcPts val="600"/>
              </a:spcAft>
            </a:pPr>
            <a:r>
              <a:rPr lang="en-NZ" sz="2200" dirty="0" smtClean="0"/>
              <a:t>Intensification directed within and surrounding suburban centres</a:t>
            </a:r>
          </a:p>
          <a:p>
            <a:pPr>
              <a:lnSpc>
                <a:spcPct val="100000"/>
              </a:lnSpc>
              <a:spcBef>
                <a:spcPts val="600"/>
              </a:spcBef>
              <a:spcAft>
                <a:spcPts val="600"/>
              </a:spcAft>
            </a:pPr>
            <a:r>
              <a:rPr lang="en-NZ" sz="2200" dirty="0" smtClean="0"/>
              <a:t>Degree must respond to scale of commercial activity and community services provided for</a:t>
            </a:r>
          </a:p>
          <a:p>
            <a:pPr>
              <a:lnSpc>
                <a:spcPct val="100000"/>
              </a:lnSpc>
              <a:spcBef>
                <a:spcPts val="600"/>
              </a:spcBef>
              <a:spcAft>
                <a:spcPts val="600"/>
              </a:spcAft>
            </a:pPr>
            <a:r>
              <a:rPr lang="en-NZ" sz="2200" dirty="0" smtClean="0"/>
              <a:t>Centres hierarchy required to be evaluated, with National Planning Standards alignment</a:t>
            </a:r>
            <a:endParaRPr lang="en-NZ" sz="2200" dirty="0"/>
          </a:p>
        </p:txBody>
      </p:sp>
      <p:sp>
        <p:nvSpPr>
          <p:cNvPr id="4" name="Date Placeholder 3"/>
          <p:cNvSpPr>
            <a:spLocks noGrp="1"/>
          </p:cNvSpPr>
          <p:nvPr>
            <p:ph type="dt" sz="half" idx="10"/>
          </p:nvPr>
        </p:nvSpPr>
        <p:spPr/>
        <p:txBody>
          <a:bodyPr/>
          <a:lstStyle/>
          <a:p>
            <a:r>
              <a:rPr lang="en-US" smtClean="0"/>
              <a:t>2 May 2022</a:t>
            </a:r>
            <a:endParaRPr lang="en-NZ" dirty="0"/>
          </a:p>
        </p:txBody>
      </p:sp>
      <p:sp>
        <p:nvSpPr>
          <p:cNvPr id="5" name="Footer Placeholder 4"/>
          <p:cNvSpPr>
            <a:spLocks noGrp="1"/>
          </p:cNvSpPr>
          <p:nvPr>
            <p:ph type="ftr" sz="quarter" idx="11"/>
          </p:nvPr>
        </p:nvSpPr>
        <p:spPr/>
        <p:txBody>
          <a:bodyPr/>
          <a:lstStyle/>
          <a:p>
            <a:r>
              <a:rPr lang="en-NZ" smtClean="0"/>
              <a:t>Housing &amp; Business Choice Webinar - Residential Intensification</a:t>
            </a:r>
            <a:endParaRPr lang="en-NZ" dirty="0"/>
          </a:p>
        </p:txBody>
      </p:sp>
      <p:graphicFrame>
        <p:nvGraphicFramePr>
          <p:cNvPr id="7" name="Table 6"/>
          <p:cNvGraphicFramePr>
            <a:graphicFrameLocks noGrp="1"/>
          </p:cNvGraphicFramePr>
          <p:nvPr>
            <p:extLst/>
          </p:nvPr>
        </p:nvGraphicFramePr>
        <p:xfrm>
          <a:off x="316869" y="2993524"/>
          <a:ext cx="11518884" cy="3016241"/>
        </p:xfrm>
        <a:graphic>
          <a:graphicData uri="http://schemas.openxmlformats.org/drawingml/2006/table">
            <a:tbl>
              <a:tblPr firstRow="1" bandRow="1">
                <a:tableStyleId>{00A15C55-8517-42AA-B614-E9B94910E393}</a:tableStyleId>
              </a:tblPr>
              <a:tblGrid>
                <a:gridCol w="3205975">
                  <a:extLst>
                    <a:ext uri="{9D8B030D-6E8A-4147-A177-3AD203B41FA5}">
                      <a16:colId xmlns:a16="http://schemas.microsoft.com/office/drawing/2014/main" val="3899938781"/>
                    </a:ext>
                  </a:extLst>
                </a:gridCol>
                <a:gridCol w="4697129">
                  <a:extLst>
                    <a:ext uri="{9D8B030D-6E8A-4147-A177-3AD203B41FA5}">
                      <a16:colId xmlns:a16="http://schemas.microsoft.com/office/drawing/2014/main" val="1259140886"/>
                    </a:ext>
                  </a:extLst>
                </a:gridCol>
                <a:gridCol w="1501541">
                  <a:extLst>
                    <a:ext uri="{9D8B030D-6E8A-4147-A177-3AD203B41FA5}">
                      <a16:colId xmlns:a16="http://schemas.microsoft.com/office/drawing/2014/main" val="621231589"/>
                    </a:ext>
                  </a:extLst>
                </a:gridCol>
                <a:gridCol w="2114239">
                  <a:extLst>
                    <a:ext uri="{9D8B030D-6E8A-4147-A177-3AD203B41FA5}">
                      <a16:colId xmlns:a16="http://schemas.microsoft.com/office/drawing/2014/main" val="1392521943"/>
                    </a:ext>
                  </a:extLst>
                </a:gridCol>
              </a:tblGrid>
              <a:tr h="454609">
                <a:tc>
                  <a:txBody>
                    <a:bodyPr/>
                    <a:lstStyle/>
                    <a:p>
                      <a:r>
                        <a:rPr lang="en-NZ" dirty="0" smtClean="0"/>
                        <a:t>Centre</a:t>
                      </a:r>
                      <a:r>
                        <a:rPr lang="en-NZ" baseline="0" dirty="0" smtClean="0"/>
                        <a:t> Type</a:t>
                      </a:r>
                      <a:endParaRPr lang="en-NZ" dirty="0"/>
                    </a:p>
                  </a:txBody>
                  <a:tcPr/>
                </a:tc>
                <a:tc>
                  <a:txBody>
                    <a:bodyPr/>
                    <a:lstStyle/>
                    <a:p>
                      <a:r>
                        <a:rPr lang="en-NZ" dirty="0" smtClean="0"/>
                        <a:t>Location</a:t>
                      </a:r>
                      <a:endParaRPr lang="en-NZ" dirty="0"/>
                    </a:p>
                  </a:txBody>
                  <a:tcPr/>
                </a:tc>
                <a:tc>
                  <a:txBody>
                    <a:bodyPr/>
                    <a:lstStyle/>
                    <a:p>
                      <a:r>
                        <a:rPr lang="en-NZ" dirty="0" smtClean="0"/>
                        <a:t>Extent</a:t>
                      </a:r>
                      <a:endParaRPr lang="en-NZ" dirty="0"/>
                    </a:p>
                  </a:txBody>
                  <a:tcPr/>
                </a:tc>
                <a:tc>
                  <a:txBody>
                    <a:bodyPr/>
                    <a:lstStyle/>
                    <a:p>
                      <a:r>
                        <a:rPr lang="en-NZ" dirty="0" smtClean="0"/>
                        <a:t>Enabled</a:t>
                      </a:r>
                      <a:r>
                        <a:rPr lang="en-NZ" baseline="0" dirty="0" smtClean="0"/>
                        <a:t> Height</a:t>
                      </a:r>
                      <a:endParaRPr lang="en-NZ" dirty="0"/>
                    </a:p>
                  </a:txBody>
                  <a:tcPr/>
                </a:tc>
                <a:extLst>
                  <a:ext uri="{0D108BD9-81ED-4DB2-BD59-A6C34878D82A}">
                    <a16:rowId xmlns:a16="http://schemas.microsoft.com/office/drawing/2014/main" val="2226257229"/>
                  </a:ext>
                </a:extLst>
              </a:tr>
              <a:tr h="690795">
                <a:tc>
                  <a:txBody>
                    <a:bodyPr/>
                    <a:lstStyle/>
                    <a:p>
                      <a:r>
                        <a:rPr lang="en-NZ" dirty="0" smtClean="0"/>
                        <a:t>Neighbourhood Centre &amp;</a:t>
                      </a:r>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Local Centre</a:t>
                      </a:r>
                      <a:endParaRPr lang="en-NZ" b="1" dirty="0" smtClean="0"/>
                    </a:p>
                  </a:txBody>
                  <a:tcPr/>
                </a:tc>
                <a:tc>
                  <a:txBody>
                    <a:bodyPr/>
                    <a:lstStyle/>
                    <a:p>
                      <a:r>
                        <a:rPr lang="en-NZ" dirty="0" smtClean="0"/>
                        <a:t>Addington; </a:t>
                      </a:r>
                      <a:r>
                        <a:rPr lang="en-NZ" dirty="0" err="1" smtClean="0"/>
                        <a:t>Fendalton</a:t>
                      </a:r>
                      <a:r>
                        <a:rPr lang="en-NZ" dirty="0" smtClean="0"/>
                        <a:t>;</a:t>
                      </a:r>
                      <a:r>
                        <a:rPr lang="en-NZ" baseline="0" dirty="0" smtClean="0"/>
                        <a:t> </a:t>
                      </a:r>
                      <a:r>
                        <a:rPr lang="en-NZ" baseline="0" dirty="0" err="1" smtClean="0"/>
                        <a:t>Edgeware</a:t>
                      </a:r>
                      <a:r>
                        <a:rPr lang="en-NZ" baseline="0" dirty="0" smtClean="0"/>
                        <a:t>; Parklands; </a:t>
                      </a:r>
                      <a:r>
                        <a:rPr lang="en-NZ" baseline="0" dirty="0" err="1" smtClean="0"/>
                        <a:t>Woolston</a:t>
                      </a:r>
                      <a:r>
                        <a:rPr lang="en-NZ" baseline="0" dirty="0" smtClean="0"/>
                        <a:t>; St Martins, etc.</a:t>
                      </a:r>
                      <a:endParaRPr lang="en-NZ" dirty="0"/>
                    </a:p>
                  </a:txBody>
                  <a:tcPr/>
                </a:tc>
                <a:tc>
                  <a:txBody>
                    <a:bodyPr/>
                    <a:lstStyle/>
                    <a:p>
                      <a:r>
                        <a:rPr lang="en-NZ" dirty="0" smtClean="0"/>
                        <a:t>Centre only</a:t>
                      </a:r>
                      <a:endParaRPr lang="en-NZ" dirty="0"/>
                    </a:p>
                  </a:txBody>
                  <a:tcPr>
                    <a:solidFill>
                      <a:schemeClr val="accent3">
                        <a:lumMod val="20000"/>
                        <a:lumOff val="80000"/>
                      </a:schemeClr>
                    </a:solidFill>
                  </a:tcPr>
                </a:tc>
                <a:tc>
                  <a:txBody>
                    <a:bodyPr/>
                    <a:lstStyle/>
                    <a:p>
                      <a:r>
                        <a:rPr lang="en-NZ" dirty="0" smtClean="0"/>
                        <a:t>MDRS</a:t>
                      </a:r>
                      <a:r>
                        <a:rPr lang="en-NZ" baseline="0" dirty="0" smtClean="0"/>
                        <a:t> – 12m</a:t>
                      </a:r>
                      <a:endParaRPr lang="en-NZ" dirty="0"/>
                    </a:p>
                  </a:txBody>
                  <a:tcPr/>
                </a:tc>
                <a:extLst>
                  <a:ext uri="{0D108BD9-81ED-4DB2-BD59-A6C34878D82A}">
                    <a16:rowId xmlns:a16="http://schemas.microsoft.com/office/drawing/2014/main" val="3290638582"/>
                  </a:ext>
                </a:extLst>
              </a:tr>
              <a:tr h="508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‘Large’ Local Centre</a:t>
                      </a:r>
                      <a:endParaRPr lang="en-NZ" b="1"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err="1" smtClean="0"/>
                        <a:t>Bishopdale</a:t>
                      </a:r>
                      <a:r>
                        <a:rPr lang="en-NZ" dirty="0" smtClean="0"/>
                        <a:t>;</a:t>
                      </a:r>
                      <a:r>
                        <a:rPr lang="en-NZ" baseline="0" dirty="0" smtClean="0"/>
                        <a:t> Barrington; </a:t>
                      </a:r>
                      <a:r>
                        <a:rPr lang="en-NZ" baseline="0" dirty="0" err="1" smtClean="0"/>
                        <a:t>Prestons</a:t>
                      </a:r>
                      <a:r>
                        <a:rPr lang="en-NZ" baseline="0" dirty="0" smtClean="0"/>
                        <a:t> - only</a:t>
                      </a:r>
                      <a:endParaRPr lang="en-NZ" dirty="0" smtClean="0"/>
                    </a:p>
                  </a:txBody>
                  <a:tcPr/>
                </a:tc>
                <a:tc>
                  <a:txBody>
                    <a:bodyPr/>
                    <a:lstStyle/>
                    <a:p>
                      <a:r>
                        <a:rPr lang="en-NZ" dirty="0" smtClean="0"/>
                        <a:t>200m</a:t>
                      </a:r>
                      <a:endParaRPr lang="en-NZ" dirty="0"/>
                    </a:p>
                  </a:txBody>
                  <a:tcPr>
                    <a:solidFill>
                      <a:schemeClr val="accent3">
                        <a:lumMod val="40000"/>
                        <a:lumOff val="60000"/>
                      </a:schemeClr>
                    </a:solidFill>
                  </a:tcPr>
                </a:tc>
                <a:tc>
                  <a:txBody>
                    <a:bodyPr/>
                    <a:lstStyle/>
                    <a:p>
                      <a:r>
                        <a:rPr lang="en-NZ" dirty="0" smtClean="0"/>
                        <a:t>14m – four storeys</a:t>
                      </a:r>
                      <a:endParaRPr lang="en-NZ" dirty="0"/>
                    </a:p>
                  </a:txBody>
                  <a:tcPr/>
                </a:tc>
                <a:extLst>
                  <a:ext uri="{0D108BD9-81ED-4DB2-BD59-A6C34878D82A}">
                    <a16:rowId xmlns:a16="http://schemas.microsoft.com/office/drawing/2014/main" val="2304674975"/>
                  </a:ext>
                </a:extLst>
              </a:tr>
              <a:tr h="454609">
                <a:tc>
                  <a:txBody>
                    <a:bodyPr/>
                    <a:lstStyle/>
                    <a:p>
                      <a:r>
                        <a:rPr lang="en-NZ" dirty="0" smtClean="0"/>
                        <a:t>‘Significant’ Local Centre</a:t>
                      </a:r>
                      <a:endParaRPr lang="en-NZ" b="1" dirty="0"/>
                    </a:p>
                  </a:txBody>
                  <a:tcPr/>
                </a:tc>
                <a:tc>
                  <a:txBody>
                    <a:bodyPr/>
                    <a:lstStyle/>
                    <a:p>
                      <a:r>
                        <a:rPr lang="en-NZ" dirty="0" smtClean="0"/>
                        <a:t>Merivale</a:t>
                      </a:r>
                      <a:r>
                        <a:rPr lang="en-NZ" baseline="0" dirty="0" smtClean="0"/>
                        <a:t> &amp; Sydenham - only</a:t>
                      </a:r>
                      <a:endParaRPr lang="en-NZ" dirty="0"/>
                    </a:p>
                  </a:txBody>
                  <a:tcPr/>
                </a:tc>
                <a:tc>
                  <a:txBody>
                    <a:bodyPr/>
                    <a:lstStyle/>
                    <a:p>
                      <a:r>
                        <a:rPr lang="en-NZ" dirty="0" smtClean="0"/>
                        <a:t>400m</a:t>
                      </a:r>
                      <a:endParaRPr lang="en-NZ" dirty="0"/>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20m – six storeys</a:t>
                      </a:r>
                    </a:p>
                  </a:txBody>
                  <a:tcPr/>
                </a:tc>
                <a:extLst>
                  <a:ext uri="{0D108BD9-81ED-4DB2-BD59-A6C34878D82A}">
                    <a16:rowId xmlns:a16="http://schemas.microsoft.com/office/drawing/2014/main" val="1864351033"/>
                  </a:ext>
                </a:extLst>
              </a:tr>
              <a:tr h="454609">
                <a:tc>
                  <a:txBody>
                    <a:bodyPr/>
                    <a:lstStyle/>
                    <a:p>
                      <a:r>
                        <a:rPr lang="en-NZ" dirty="0" smtClean="0"/>
                        <a:t>Town Centre</a:t>
                      </a:r>
                      <a:endParaRPr lang="en-NZ" b="1" dirty="0"/>
                    </a:p>
                  </a:txBody>
                  <a:tcPr/>
                </a:tc>
                <a:tc>
                  <a:txBody>
                    <a:bodyPr/>
                    <a:lstStyle/>
                    <a:p>
                      <a:r>
                        <a:rPr lang="en-NZ" dirty="0" smtClean="0"/>
                        <a:t>Church Corner;</a:t>
                      </a:r>
                      <a:r>
                        <a:rPr lang="en-NZ" baseline="0" dirty="0" smtClean="0"/>
                        <a:t> Linwood; North </a:t>
                      </a:r>
                      <a:r>
                        <a:rPr lang="en-NZ" baseline="0" dirty="0" err="1" smtClean="0"/>
                        <a:t>Halswell</a:t>
                      </a:r>
                      <a:r>
                        <a:rPr lang="en-NZ" baseline="0" dirty="0" smtClean="0"/>
                        <a:t>, etc.</a:t>
                      </a:r>
                      <a:endParaRPr lang="en-NZ" dirty="0"/>
                    </a:p>
                  </a:txBody>
                  <a:tcPr/>
                </a:tc>
                <a:tc>
                  <a:txBody>
                    <a:bodyPr/>
                    <a:lstStyle/>
                    <a:p>
                      <a:r>
                        <a:rPr lang="en-NZ" dirty="0" smtClean="0"/>
                        <a:t>400m</a:t>
                      </a:r>
                      <a:endParaRPr lang="en-NZ" dirty="0"/>
                    </a:p>
                  </a:txBody>
                  <a:tcPr>
                    <a:solidFill>
                      <a:schemeClr val="accent5">
                        <a:lumMod val="40000"/>
                        <a:lumOff val="60000"/>
                      </a:schemeClr>
                    </a:solidFill>
                  </a:tcPr>
                </a:tc>
                <a:tc>
                  <a:txBody>
                    <a:bodyPr/>
                    <a:lstStyle/>
                    <a:p>
                      <a:r>
                        <a:rPr lang="en-NZ" dirty="0" smtClean="0"/>
                        <a:t>20m – six storeys</a:t>
                      </a:r>
                      <a:endParaRPr lang="en-NZ" dirty="0"/>
                    </a:p>
                  </a:txBody>
                  <a:tcPr/>
                </a:tc>
                <a:extLst>
                  <a:ext uri="{0D108BD9-81ED-4DB2-BD59-A6C34878D82A}">
                    <a16:rowId xmlns:a16="http://schemas.microsoft.com/office/drawing/2014/main" val="2671899299"/>
                  </a:ext>
                </a:extLst>
              </a:tr>
              <a:tr h="453600">
                <a:tc>
                  <a:txBody>
                    <a:bodyPr/>
                    <a:lstStyle/>
                    <a:p>
                      <a:r>
                        <a:rPr lang="en-NZ" dirty="0" smtClean="0"/>
                        <a:t>‘Emerging</a:t>
                      </a:r>
                      <a:r>
                        <a:rPr lang="en-NZ" baseline="0" dirty="0" smtClean="0"/>
                        <a:t>’ Metropolitan Centre</a:t>
                      </a:r>
                      <a:endParaRPr lang="en-NZ" b="1" dirty="0"/>
                    </a:p>
                  </a:txBody>
                  <a:tcPr/>
                </a:tc>
                <a:tc>
                  <a:txBody>
                    <a:bodyPr/>
                    <a:lstStyle/>
                    <a:p>
                      <a:r>
                        <a:rPr lang="en-NZ" dirty="0" err="1" smtClean="0"/>
                        <a:t>Riccarton</a:t>
                      </a:r>
                      <a:r>
                        <a:rPr lang="en-NZ" dirty="0" smtClean="0"/>
                        <a:t>; Hornby; Papanui - only</a:t>
                      </a:r>
                      <a:endParaRPr lang="en-NZ" dirty="0"/>
                    </a:p>
                  </a:txBody>
                  <a:tcPr anchor="ctr"/>
                </a:tc>
                <a:tc>
                  <a:txBody>
                    <a:bodyPr/>
                    <a:lstStyle/>
                    <a:p>
                      <a:r>
                        <a:rPr lang="en-NZ" dirty="0" smtClean="0"/>
                        <a:t>600m</a:t>
                      </a:r>
                      <a:endParaRPr lang="en-NZ" dirty="0"/>
                    </a:p>
                  </a:txBody>
                  <a:tcPr anchor="ctr">
                    <a:solidFill>
                      <a:schemeClr val="accent6">
                        <a:lumMod val="40000"/>
                        <a:lumOff val="60000"/>
                      </a:schemeClr>
                    </a:solidFill>
                  </a:tcPr>
                </a:tc>
                <a:tc>
                  <a:txBody>
                    <a:bodyPr/>
                    <a:lstStyle/>
                    <a:p>
                      <a:r>
                        <a:rPr lang="en-NZ" dirty="0" smtClean="0"/>
                        <a:t>20m – six storeys</a:t>
                      </a:r>
                      <a:endParaRPr lang="en-NZ" dirty="0"/>
                    </a:p>
                  </a:txBody>
                  <a:tcPr anchor="ctr"/>
                </a:tc>
                <a:extLst>
                  <a:ext uri="{0D108BD9-81ED-4DB2-BD59-A6C34878D82A}">
                    <a16:rowId xmlns:a16="http://schemas.microsoft.com/office/drawing/2014/main" val="2578886369"/>
                  </a:ext>
                </a:extLst>
              </a:tr>
            </a:tbl>
          </a:graphicData>
        </a:graphic>
      </p:graphicFrame>
    </p:spTree>
    <p:extLst>
      <p:ext uri="{BB962C8B-B14F-4D97-AF65-F5344CB8AC3E}">
        <p14:creationId xmlns:p14="http://schemas.microsoft.com/office/powerpoint/2010/main" val="1674580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Centres hierarchy – our challenge  </a:t>
            </a:r>
            <a:endParaRPr lang="en-NZ" dirty="0"/>
          </a:p>
        </p:txBody>
      </p:sp>
      <p:sp>
        <p:nvSpPr>
          <p:cNvPr id="3" name="Content Placeholder 2"/>
          <p:cNvSpPr>
            <a:spLocks noGrp="1"/>
          </p:cNvSpPr>
          <p:nvPr>
            <p:ph sz="half" idx="1"/>
          </p:nvPr>
        </p:nvSpPr>
        <p:spPr>
          <a:xfrm>
            <a:off x="316871" y="1273364"/>
            <a:ext cx="5755938" cy="5082986"/>
          </a:xfrm>
        </p:spPr>
        <p:txBody>
          <a:bodyPr>
            <a:normAutofit/>
          </a:bodyPr>
          <a:lstStyle/>
          <a:p>
            <a:pPr>
              <a:lnSpc>
                <a:spcPct val="100000"/>
              </a:lnSpc>
              <a:spcBef>
                <a:spcPts val="600"/>
              </a:spcBef>
              <a:spcAft>
                <a:spcPts val="600"/>
              </a:spcAft>
            </a:pPr>
            <a:r>
              <a:rPr lang="en-NZ" sz="2000" dirty="0" smtClean="0"/>
              <a:t>A full centres review in the time we have available will need to rely on the positions established through the current District Plan, and any updated information available. </a:t>
            </a:r>
          </a:p>
          <a:p>
            <a:pPr>
              <a:lnSpc>
                <a:spcPct val="100000"/>
              </a:lnSpc>
              <a:spcBef>
                <a:spcPts val="600"/>
              </a:spcBef>
              <a:spcAft>
                <a:spcPts val="600"/>
              </a:spcAft>
            </a:pPr>
            <a:r>
              <a:rPr lang="en-NZ" sz="2000" dirty="0" smtClean="0"/>
              <a:t>The </a:t>
            </a:r>
            <a:r>
              <a:rPr lang="en-NZ" sz="2000" dirty="0"/>
              <a:t>Greater Christchurch Spatial Plan (under development) </a:t>
            </a:r>
            <a:r>
              <a:rPr lang="en-NZ" sz="2000" i="1" dirty="0" smtClean="0"/>
              <a:t>may</a:t>
            </a:r>
            <a:r>
              <a:rPr lang="en-NZ" sz="2000" dirty="0" smtClean="0"/>
              <a:t> build in metropolitan centres for the future (30yrs + horizon) anyway.</a:t>
            </a:r>
            <a:endParaRPr lang="en-NZ" sz="2000" dirty="0"/>
          </a:p>
        </p:txBody>
      </p:sp>
      <p:sp>
        <p:nvSpPr>
          <p:cNvPr id="4" name="Date Placeholder 3"/>
          <p:cNvSpPr>
            <a:spLocks noGrp="1"/>
          </p:cNvSpPr>
          <p:nvPr>
            <p:ph type="dt" sz="half" idx="10"/>
          </p:nvPr>
        </p:nvSpPr>
        <p:spPr/>
        <p:txBody>
          <a:bodyPr/>
          <a:lstStyle/>
          <a:p>
            <a:r>
              <a:rPr lang="en-US" smtClean="0"/>
              <a:t>29 April 2022</a:t>
            </a:r>
            <a:endParaRPr lang="en-NZ" dirty="0"/>
          </a:p>
        </p:txBody>
      </p:sp>
      <p:sp>
        <p:nvSpPr>
          <p:cNvPr id="5" name="Footer Placeholder 4"/>
          <p:cNvSpPr>
            <a:spLocks noGrp="1"/>
          </p:cNvSpPr>
          <p:nvPr>
            <p:ph type="ftr" sz="quarter" idx="11"/>
          </p:nvPr>
        </p:nvSpPr>
        <p:spPr/>
        <p:txBody>
          <a:bodyPr/>
          <a:lstStyle/>
          <a:p>
            <a:r>
              <a:rPr lang="en-NZ" smtClean="0"/>
              <a:t>KO Presentation on PC14</a:t>
            </a:r>
            <a:endParaRPr lang="en-NZ" dirty="0"/>
          </a:p>
        </p:txBody>
      </p:sp>
      <p:graphicFrame>
        <p:nvGraphicFramePr>
          <p:cNvPr id="7" name="Diagram 6"/>
          <p:cNvGraphicFramePr/>
          <p:nvPr>
            <p:extLst>
              <p:ext uri="{D42A27DB-BD31-4B8C-83A1-F6EECF244321}">
                <p14:modId xmlns:p14="http://schemas.microsoft.com/office/powerpoint/2010/main" val="4123123901"/>
              </p:ext>
            </p:extLst>
          </p:nvPr>
        </p:nvGraphicFramePr>
        <p:xfrm>
          <a:off x="438727" y="3717235"/>
          <a:ext cx="5512226" cy="2401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a:stretch>
            <a:fillRect/>
          </a:stretch>
        </p:blipFill>
        <p:spPr>
          <a:xfrm>
            <a:off x="6601412" y="1053744"/>
            <a:ext cx="5234341" cy="5220919"/>
          </a:xfrm>
          <a:prstGeom prst="rect">
            <a:avLst/>
          </a:prstGeom>
        </p:spPr>
      </p:pic>
    </p:spTree>
    <p:extLst>
      <p:ext uri="{BB962C8B-B14F-4D97-AF65-F5344CB8AC3E}">
        <p14:creationId xmlns:p14="http://schemas.microsoft.com/office/powerpoint/2010/main" val="809985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u="sng" dirty="0"/>
              <a:t>City Centre Zone </a:t>
            </a:r>
          </a:p>
        </p:txBody>
      </p:sp>
      <p:sp>
        <p:nvSpPr>
          <p:cNvPr id="3" name="Content Placeholder 2"/>
          <p:cNvSpPr>
            <a:spLocks noGrp="1"/>
          </p:cNvSpPr>
          <p:nvPr>
            <p:ph sz="half" idx="1"/>
          </p:nvPr>
        </p:nvSpPr>
        <p:spPr>
          <a:xfrm>
            <a:off x="316871" y="1273363"/>
            <a:ext cx="5181600" cy="4888897"/>
          </a:xfrm>
        </p:spPr>
        <p:txBody>
          <a:bodyPr>
            <a:normAutofit/>
          </a:bodyPr>
          <a:lstStyle/>
          <a:p>
            <a:pPr>
              <a:spcAft>
                <a:spcPts val="1200"/>
              </a:spcAft>
            </a:pPr>
            <a:r>
              <a:rPr lang="en-NZ" sz="2400" b="1" u="sng" dirty="0"/>
              <a:t>Current CCB Zone</a:t>
            </a:r>
          </a:p>
          <a:p>
            <a:pPr>
              <a:spcAft>
                <a:spcPts val="1200"/>
              </a:spcAft>
            </a:pPr>
            <a:r>
              <a:rPr lang="en-NZ" sz="2400" dirty="0"/>
              <a:t>Seeking to retain the road wall height threshold at 21m.</a:t>
            </a:r>
          </a:p>
          <a:p>
            <a:pPr>
              <a:spcAft>
                <a:spcPts val="1200"/>
              </a:spcAft>
            </a:pPr>
            <a:r>
              <a:rPr lang="en-NZ" sz="2400" dirty="0"/>
              <a:t>Enabling RDA framework seeking to retain the urban design certification process up to 28m.</a:t>
            </a:r>
          </a:p>
          <a:p>
            <a:pPr>
              <a:spcAft>
                <a:spcPts val="1200"/>
              </a:spcAft>
            </a:pPr>
            <a:r>
              <a:rPr lang="en-NZ" sz="2400" dirty="0"/>
              <a:t>Enabling RDA framework above 28m, with discretion related to built form and urban design.</a:t>
            </a:r>
          </a:p>
          <a:p>
            <a:pPr>
              <a:spcAft>
                <a:spcPts val="1200"/>
              </a:spcAft>
            </a:pPr>
            <a:r>
              <a:rPr lang="en-NZ" sz="2400" dirty="0"/>
              <a:t>Anticipating unlimited heights in the </a:t>
            </a:r>
            <a:r>
              <a:rPr lang="en-NZ" sz="2400" b="1" u="sng" dirty="0" smtClean="0"/>
              <a:t>City </a:t>
            </a:r>
            <a:r>
              <a:rPr lang="en-NZ" sz="2400" b="1" u="sng" dirty="0"/>
              <a:t>Centre Zone.</a:t>
            </a:r>
          </a:p>
        </p:txBody>
      </p:sp>
      <p:sp>
        <p:nvSpPr>
          <p:cNvPr id="5" name="Date Placeholder 4"/>
          <p:cNvSpPr>
            <a:spLocks noGrp="1"/>
          </p:cNvSpPr>
          <p:nvPr>
            <p:ph type="dt" sz="half" idx="10"/>
          </p:nvPr>
        </p:nvSpPr>
        <p:spPr/>
        <p:txBody>
          <a:bodyPr/>
          <a:lstStyle/>
          <a:p>
            <a:r>
              <a:rPr lang="en-US" smtClean="0"/>
              <a:t>3 May 2022</a:t>
            </a:r>
            <a:endParaRPr lang="en-NZ" dirty="0"/>
          </a:p>
        </p:txBody>
      </p:sp>
      <p:sp>
        <p:nvSpPr>
          <p:cNvPr id="6" name="Footer Placeholder 5"/>
          <p:cNvSpPr>
            <a:spLocks noGrp="1"/>
          </p:cNvSpPr>
          <p:nvPr>
            <p:ph type="ftr" sz="quarter" idx="11"/>
          </p:nvPr>
        </p:nvSpPr>
        <p:spPr/>
        <p:txBody>
          <a:bodyPr/>
          <a:lstStyle/>
          <a:p>
            <a:r>
              <a:rPr lang="en-NZ" smtClean="0"/>
              <a:t>NZPI Lunchtime Session - Commercial</a:t>
            </a:r>
            <a:endParaRPr lang="en-NZ" dirty="0"/>
          </a:p>
        </p:txBody>
      </p:sp>
      <p:pic>
        <p:nvPicPr>
          <p:cNvPr id="102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3189" y="1273363"/>
            <a:ext cx="4378079" cy="451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441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Metropolitan Centres</a:t>
            </a:r>
            <a:endParaRPr lang="en-NZ" dirty="0"/>
          </a:p>
        </p:txBody>
      </p:sp>
      <p:sp>
        <p:nvSpPr>
          <p:cNvPr id="3" name="Content Placeholder 2"/>
          <p:cNvSpPr>
            <a:spLocks noGrp="1"/>
          </p:cNvSpPr>
          <p:nvPr>
            <p:ph sz="half" idx="1"/>
          </p:nvPr>
        </p:nvSpPr>
        <p:spPr>
          <a:xfrm>
            <a:off x="316871" y="1273363"/>
            <a:ext cx="5181600" cy="5346098"/>
          </a:xfrm>
        </p:spPr>
        <p:txBody>
          <a:bodyPr>
            <a:normAutofit fontScale="70000" lnSpcReduction="20000"/>
          </a:bodyPr>
          <a:lstStyle/>
          <a:p>
            <a:pPr>
              <a:lnSpc>
                <a:spcPct val="120000"/>
              </a:lnSpc>
              <a:spcAft>
                <a:spcPts val="1000"/>
              </a:spcAft>
            </a:pPr>
            <a:r>
              <a:rPr lang="en-NZ" dirty="0"/>
              <a:t>The NPS-UD defines ‘metropolitan centre zones’ and specifies </a:t>
            </a:r>
            <a:r>
              <a:rPr lang="en-NZ" b="1" dirty="0"/>
              <a:t>minimum</a:t>
            </a:r>
            <a:r>
              <a:rPr lang="en-NZ" dirty="0"/>
              <a:t> heights of six storeys in these </a:t>
            </a:r>
            <a:r>
              <a:rPr lang="en-NZ" dirty="0" smtClean="0"/>
              <a:t>areas within a walkable catchment.  </a:t>
            </a:r>
            <a:endParaRPr lang="en-NZ" dirty="0"/>
          </a:p>
          <a:p>
            <a:pPr>
              <a:lnSpc>
                <a:spcPct val="120000"/>
              </a:lnSpc>
              <a:spcAft>
                <a:spcPts val="1000"/>
              </a:spcAft>
            </a:pPr>
            <a:r>
              <a:rPr lang="en-NZ" dirty="0"/>
              <a:t>The National Planning Standards definition is that metropolitan centres have a </a:t>
            </a:r>
            <a:r>
              <a:rPr lang="en-NZ" b="1" dirty="0"/>
              <a:t>broad range </a:t>
            </a:r>
            <a:r>
              <a:rPr lang="en-NZ" b="1" dirty="0" smtClean="0"/>
              <a:t>of: </a:t>
            </a:r>
          </a:p>
          <a:p>
            <a:pPr lvl="1">
              <a:lnSpc>
                <a:spcPct val="120000"/>
              </a:lnSpc>
              <a:spcAft>
                <a:spcPts val="1000"/>
              </a:spcAft>
            </a:pPr>
            <a:r>
              <a:rPr lang="en-NZ" b="1" dirty="0" smtClean="0"/>
              <a:t>commercial</a:t>
            </a:r>
            <a:r>
              <a:rPr lang="en-NZ" b="1" dirty="0"/>
              <a:t>, </a:t>
            </a:r>
            <a:endParaRPr lang="en-NZ" b="1" dirty="0" smtClean="0"/>
          </a:p>
          <a:p>
            <a:pPr lvl="1">
              <a:lnSpc>
                <a:spcPct val="120000"/>
              </a:lnSpc>
              <a:spcAft>
                <a:spcPts val="1000"/>
              </a:spcAft>
            </a:pPr>
            <a:r>
              <a:rPr lang="en-NZ" b="1" dirty="0" smtClean="0"/>
              <a:t>community</a:t>
            </a:r>
            <a:r>
              <a:rPr lang="en-NZ" b="1" dirty="0"/>
              <a:t>, </a:t>
            </a:r>
            <a:endParaRPr lang="en-NZ" b="1" dirty="0" smtClean="0"/>
          </a:p>
          <a:p>
            <a:pPr lvl="1">
              <a:lnSpc>
                <a:spcPct val="120000"/>
              </a:lnSpc>
              <a:spcAft>
                <a:spcPts val="1000"/>
              </a:spcAft>
            </a:pPr>
            <a:r>
              <a:rPr lang="en-NZ" b="1" dirty="0" smtClean="0"/>
              <a:t>recreational </a:t>
            </a:r>
            <a:r>
              <a:rPr lang="en-NZ" b="1" dirty="0"/>
              <a:t>and </a:t>
            </a:r>
            <a:endParaRPr lang="en-NZ" b="1" dirty="0" smtClean="0"/>
          </a:p>
          <a:p>
            <a:pPr lvl="1">
              <a:lnSpc>
                <a:spcPct val="120000"/>
              </a:lnSpc>
              <a:spcAft>
                <a:spcPts val="1000"/>
              </a:spcAft>
            </a:pPr>
            <a:r>
              <a:rPr lang="en-NZ" b="1" dirty="0" smtClean="0"/>
              <a:t>residential </a:t>
            </a:r>
            <a:r>
              <a:rPr lang="en-NZ" b="1" dirty="0"/>
              <a:t>activities </a:t>
            </a:r>
            <a:endParaRPr lang="en-NZ" b="1" dirty="0" smtClean="0"/>
          </a:p>
          <a:p>
            <a:pPr marL="457200" lvl="1" indent="0">
              <a:lnSpc>
                <a:spcPct val="120000"/>
              </a:lnSpc>
              <a:spcAft>
                <a:spcPts val="1000"/>
              </a:spcAft>
              <a:buNone/>
            </a:pPr>
            <a:r>
              <a:rPr lang="en-NZ" b="1" dirty="0" smtClean="0"/>
              <a:t>and </a:t>
            </a:r>
            <a:r>
              <a:rPr lang="en-NZ" b="1" dirty="0"/>
              <a:t>is a focal point for sub-regional urban </a:t>
            </a:r>
            <a:r>
              <a:rPr lang="en-NZ" b="1" dirty="0" smtClean="0"/>
              <a:t>catchments.</a:t>
            </a:r>
            <a:r>
              <a:rPr lang="en-NZ" dirty="0" smtClean="0"/>
              <a:t> </a:t>
            </a:r>
            <a:endParaRPr lang="en-NZ" dirty="0"/>
          </a:p>
          <a:p>
            <a:endParaRPr lang="en-NZ" dirty="0"/>
          </a:p>
        </p:txBody>
      </p:sp>
      <p:sp>
        <p:nvSpPr>
          <p:cNvPr id="4" name="Content Placeholder 3"/>
          <p:cNvSpPr>
            <a:spLocks noGrp="1"/>
          </p:cNvSpPr>
          <p:nvPr>
            <p:ph sz="half" idx="2"/>
          </p:nvPr>
        </p:nvSpPr>
        <p:spPr>
          <a:xfrm>
            <a:off x="6344216" y="1270188"/>
            <a:ext cx="5181600" cy="4762863"/>
          </a:xfrm>
        </p:spPr>
        <p:txBody>
          <a:bodyPr>
            <a:normAutofit fontScale="70000" lnSpcReduction="20000"/>
          </a:bodyPr>
          <a:lstStyle/>
          <a:p>
            <a:pPr>
              <a:lnSpc>
                <a:spcPct val="120000"/>
              </a:lnSpc>
              <a:spcAft>
                <a:spcPts val="1000"/>
              </a:spcAft>
            </a:pPr>
            <a:r>
              <a:rPr lang="en-NZ" dirty="0"/>
              <a:t>We recognise the commercial retail catchments for some of our larger centres, although the definition requires </a:t>
            </a:r>
            <a:r>
              <a:rPr lang="en-NZ" b="1" dirty="0"/>
              <a:t>more than just a commercial</a:t>
            </a:r>
            <a:r>
              <a:rPr lang="en-NZ" dirty="0"/>
              <a:t> sub-regional focal point. </a:t>
            </a:r>
          </a:p>
          <a:p>
            <a:pPr>
              <a:lnSpc>
                <a:spcPct val="120000"/>
              </a:lnSpc>
              <a:spcAft>
                <a:spcPts val="1000"/>
              </a:spcAft>
            </a:pPr>
            <a:r>
              <a:rPr lang="en-NZ" dirty="0"/>
              <a:t>We have proposed ‘emerging metropolitan centres’ to recognise these larger commercial centres and to provide a commensurate intensification response for these centres. </a:t>
            </a:r>
            <a:endParaRPr lang="en-NZ" dirty="0" smtClean="0"/>
          </a:p>
          <a:p>
            <a:pPr>
              <a:lnSpc>
                <a:spcPct val="120000"/>
              </a:lnSpc>
              <a:spcAft>
                <a:spcPts val="1000"/>
              </a:spcAft>
            </a:pPr>
            <a:r>
              <a:rPr lang="en-NZ" dirty="0" smtClean="0"/>
              <a:t>These will be zoned Town Centre and the NPS-UD requires a responsive planning framework to respond to changes – meaning they are likely to transition in time.</a:t>
            </a:r>
            <a:endParaRPr lang="en-NZ" dirty="0"/>
          </a:p>
          <a:p>
            <a:endParaRPr lang="en-NZ" dirty="0"/>
          </a:p>
        </p:txBody>
      </p:sp>
      <p:sp>
        <p:nvSpPr>
          <p:cNvPr id="5" name="Date Placeholder 4"/>
          <p:cNvSpPr>
            <a:spLocks noGrp="1"/>
          </p:cNvSpPr>
          <p:nvPr>
            <p:ph type="dt" sz="half" idx="10"/>
          </p:nvPr>
        </p:nvSpPr>
        <p:spPr/>
        <p:txBody>
          <a:bodyPr/>
          <a:lstStyle/>
          <a:p>
            <a:r>
              <a:rPr lang="en-US" smtClean="0"/>
              <a:t>3 May 2022</a:t>
            </a:r>
            <a:endParaRPr lang="en-NZ" dirty="0"/>
          </a:p>
        </p:txBody>
      </p:sp>
      <p:sp>
        <p:nvSpPr>
          <p:cNvPr id="6" name="Footer Placeholder 5"/>
          <p:cNvSpPr>
            <a:spLocks noGrp="1"/>
          </p:cNvSpPr>
          <p:nvPr>
            <p:ph type="ftr" sz="quarter" idx="11"/>
          </p:nvPr>
        </p:nvSpPr>
        <p:spPr/>
        <p:txBody>
          <a:bodyPr/>
          <a:lstStyle/>
          <a:p>
            <a:r>
              <a:rPr lang="en-NZ" smtClean="0"/>
              <a:t>NZPI Lunchtime Session - Commercial</a:t>
            </a:r>
            <a:endParaRPr lang="en-NZ" dirty="0"/>
          </a:p>
        </p:txBody>
      </p:sp>
    </p:spTree>
    <p:extLst>
      <p:ext uri="{BB962C8B-B14F-4D97-AF65-F5344CB8AC3E}">
        <p14:creationId xmlns:p14="http://schemas.microsoft.com/office/powerpoint/2010/main" val="859266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Commercial Mixed-Use</a:t>
            </a:r>
          </a:p>
        </p:txBody>
      </p:sp>
      <p:sp>
        <p:nvSpPr>
          <p:cNvPr id="8" name="Content Placeholder 7">
            <a:extLst>
              <a:ext uri="{FF2B5EF4-FFF2-40B4-BE49-F238E27FC236}">
                <a16:creationId xmlns:a16="http://schemas.microsoft.com/office/drawing/2014/main" id="{1B3F1835-D35D-4FF4-959C-D6C21595ED72}"/>
              </a:ext>
            </a:extLst>
          </p:cNvPr>
          <p:cNvSpPr>
            <a:spLocks noGrp="1"/>
          </p:cNvSpPr>
          <p:nvPr>
            <p:ph sz="half" idx="1"/>
          </p:nvPr>
        </p:nvSpPr>
        <p:spPr>
          <a:xfrm>
            <a:off x="316871" y="1411357"/>
            <a:ext cx="5181600" cy="4681329"/>
          </a:xfrm>
        </p:spPr>
        <p:txBody>
          <a:bodyPr>
            <a:normAutofit lnSpcReduction="10000"/>
          </a:bodyPr>
          <a:lstStyle/>
          <a:p>
            <a:pPr>
              <a:spcBef>
                <a:spcPts val="1200"/>
              </a:spcBef>
              <a:spcAft>
                <a:spcPts val="1200"/>
              </a:spcAft>
            </a:pPr>
            <a:r>
              <a:rPr lang="en-NZ" sz="2000" dirty="0"/>
              <a:t>IG land within walkable catchments of centres is proposed to enable appropriately designed and located residential </a:t>
            </a:r>
            <a:r>
              <a:rPr lang="en-NZ" sz="1600" i="1" dirty="0"/>
              <a:t>(like the CCCMU but with greater design controls) </a:t>
            </a:r>
            <a:r>
              <a:rPr lang="en-NZ" sz="2000" dirty="0"/>
              <a:t>by:</a:t>
            </a:r>
          </a:p>
          <a:p>
            <a:pPr lvl="1">
              <a:spcBef>
                <a:spcPts val="1200"/>
              </a:spcBef>
              <a:spcAft>
                <a:spcPts val="1200"/>
              </a:spcAft>
            </a:pPr>
            <a:r>
              <a:rPr lang="en-NZ" sz="2000" dirty="0"/>
              <a:t>Inner city surrounds – rezoning the IG Zone to CMU</a:t>
            </a:r>
          </a:p>
          <a:p>
            <a:pPr lvl="1">
              <a:spcBef>
                <a:spcPts val="1200"/>
              </a:spcBef>
              <a:spcAft>
                <a:spcPts val="1200"/>
              </a:spcAft>
            </a:pPr>
            <a:r>
              <a:rPr lang="en-NZ" sz="2000" dirty="0"/>
              <a:t>In suburban locations  - introducing a brownfield overlay.</a:t>
            </a:r>
          </a:p>
          <a:p>
            <a:pPr>
              <a:spcBef>
                <a:spcPts val="1200"/>
              </a:spcBef>
              <a:spcAft>
                <a:spcPts val="1200"/>
              </a:spcAft>
            </a:pPr>
            <a:r>
              <a:rPr lang="en-NZ" sz="2000" dirty="0"/>
              <a:t>Similar approach to the central city mixed use zone.</a:t>
            </a:r>
          </a:p>
          <a:p>
            <a:pPr>
              <a:spcBef>
                <a:spcPts val="1200"/>
              </a:spcBef>
              <a:spcAft>
                <a:spcPts val="1200"/>
              </a:spcAft>
            </a:pPr>
            <a:r>
              <a:rPr lang="en-NZ" sz="2000" dirty="0"/>
              <a:t>Consent required for most new residential activity </a:t>
            </a:r>
            <a:r>
              <a:rPr lang="en-NZ" sz="1800" i="1" dirty="0"/>
              <a:t>(urban design, management of potential reverse sensitivity impacts).</a:t>
            </a:r>
          </a:p>
        </p:txBody>
      </p:sp>
      <p:pic>
        <p:nvPicPr>
          <p:cNvPr id="11" name="Content Placeholder 10">
            <a:extLst>
              <a:ext uri="{FF2B5EF4-FFF2-40B4-BE49-F238E27FC236}">
                <a16:creationId xmlns:a16="http://schemas.microsoft.com/office/drawing/2014/main" id="{5586C2D7-2735-4206-B511-DA3D509B72F9}"/>
              </a:ext>
            </a:extLst>
          </p:cNvPr>
          <p:cNvPicPr>
            <a:picLocks noGrp="1" noChangeAspect="1"/>
          </p:cNvPicPr>
          <p:nvPr>
            <p:ph sz="half" idx="2"/>
          </p:nvPr>
        </p:nvPicPr>
        <p:blipFill>
          <a:blip r:embed="rId3"/>
          <a:stretch>
            <a:fillRect/>
          </a:stretch>
        </p:blipFill>
        <p:spPr>
          <a:xfrm>
            <a:off x="5551211" y="1540858"/>
            <a:ext cx="6217427" cy="3866883"/>
          </a:xfrm>
          <a:prstGeom prst="rect">
            <a:avLst/>
          </a:prstGeom>
        </p:spPr>
      </p:pic>
      <p:sp>
        <p:nvSpPr>
          <p:cNvPr id="3" name="Date Placeholder 2"/>
          <p:cNvSpPr>
            <a:spLocks noGrp="1"/>
          </p:cNvSpPr>
          <p:nvPr>
            <p:ph type="dt" sz="half" idx="10"/>
          </p:nvPr>
        </p:nvSpPr>
        <p:spPr/>
        <p:txBody>
          <a:bodyPr/>
          <a:lstStyle/>
          <a:p>
            <a:r>
              <a:rPr lang="en-US" smtClean="0"/>
              <a:t>3 May 2022</a:t>
            </a:r>
            <a:endParaRPr lang="en-NZ" dirty="0"/>
          </a:p>
        </p:txBody>
      </p:sp>
      <p:sp>
        <p:nvSpPr>
          <p:cNvPr id="4" name="Footer Placeholder 3"/>
          <p:cNvSpPr>
            <a:spLocks noGrp="1"/>
          </p:cNvSpPr>
          <p:nvPr>
            <p:ph type="ftr" sz="quarter" idx="11"/>
          </p:nvPr>
        </p:nvSpPr>
        <p:spPr/>
        <p:txBody>
          <a:bodyPr/>
          <a:lstStyle/>
          <a:p>
            <a:r>
              <a:rPr lang="en-NZ" smtClean="0"/>
              <a:t>NZPI Lunchtime Session - Commercial</a:t>
            </a:r>
            <a:endParaRPr lang="en-NZ" dirty="0"/>
          </a:p>
        </p:txBody>
      </p:sp>
    </p:spTree>
    <p:extLst>
      <p:ext uri="{BB962C8B-B14F-4D97-AF65-F5344CB8AC3E}">
        <p14:creationId xmlns:p14="http://schemas.microsoft.com/office/powerpoint/2010/main" val="894352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Questions?</a:t>
            </a:r>
            <a:endParaRPr lang="en-NZ" dirty="0"/>
          </a:p>
        </p:txBody>
      </p:sp>
      <p:grpSp>
        <p:nvGrpSpPr>
          <p:cNvPr id="9" name="Group 8"/>
          <p:cNvGrpSpPr/>
          <p:nvPr/>
        </p:nvGrpSpPr>
        <p:grpSpPr>
          <a:xfrm>
            <a:off x="3259501" y="4734039"/>
            <a:ext cx="4060583" cy="1477328"/>
            <a:chOff x="3259501" y="4734039"/>
            <a:chExt cx="4060583" cy="1477328"/>
          </a:xfrm>
        </p:grpSpPr>
        <p:sp>
          <p:nvSpPr>
            <p:cNvPr id="6" name="Rectangle 5"/>
            <p:cNvSpPr/>
            <p:nvPr/>
          </p:nvSpPr>
          <p:spPr>
            <a:xfrm>
              <a:off x="4515265" y="4734039"/>
              <a:ext cx="2804819"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Go to Slido.com and enter in the code: </a:t>
              </a:r>
              <a:r>
                <a:rPr kumimoji="0" lang="en-NZ" sz="1800" b="1" i="0" u="none" strike="noStrike" kern="1200" cap="none" spc="0" normalizeH="0" baseline="0" noProof="0" dirty="0">
                  <a:ln>
                    <a:noFill/>
                  </a:ln>
                  <a:solidFill>
                    <a:srgbClr val="FFFFFF"/>
                  </a:solidFill>
                  <a:effectLst/>
                  <a:uLnTx/>
                  <a:uFillTx/>
                  <a:latin typeface="Source Sans Pro"/>
                  <a:ea typeface="+mn-ea"/>
                  <a:cs typeface="+mn-cs"/>
                </a:rPr>
                <a:t>894528</a:t>
              </a:r>
              <a:endParaRPr kumimoji="0" lang="en-NZ" sz="1800" b="1" i="0" u="none" strike="noStrike" kern="1200" cap="none" spc="0" normalizeH="0" baseline="0" noProof="0" dirty="0" smtClean="0">
                <a:ln>
                  <a:noFill/>
                </a:ln>
                <a:solidFill>
                  <a:srgbClr val="FFFFFF"/>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smtClean="0">
                  <a:ln>
                    <a:noFill/>
                  </a:ln>
                  <a:solidFill>
                    <a:srgbClr val="FFFFFF"/>
                  </a:solidFill>
                  <a:effectLst/>
                  <a:uLnTx/>
                  <a:uFillTx/>
                  <a:latin typeface="Source Sans Pro"/>
                  <a:ea typeface="+mn-ea"/>
                  <a:cs typeface="+mn-cs"/>
                </a:rPr>
                <a:t>Alternatively, you can join by scanning this QR code</a:t>
              </a:r>
              <a:endParaRPr kumimoji="0" lang="en-NZ" sz="1800" b="0" i="0" u="none" strike="noStrike" kern="1200" cap="none" spc="0" normalizeH="0" baseline="0" noProof="0" dirty="0">
                <a:ln>
                  <a:noFill/>
                </a:ln>
                <a:solidFill>
                  <a:srgbClr val="FFFFFF"/>
                </a:solidFill>
                <a:effectLst/>
                <a:uLnTx/>
                <a:uFillTx/>
                <a:latin typeface="Source Sans Pro"/>
                <a:ea typeface="+mn-ea"/>
                <a:cs typeface="+mn-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9501" y="4761002"/>
              <a:ext cx="1173366" cy="1173366"/>
            </a:xfrm>
            <a:prstGeom prst="rect">
              <a:avLst/>
            </a:prstGeom>
          </p:spPr>
        </p:pic>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482" y="4605179"/>
            <a:ext cx="1735048" cy="1735048"/>
          </a:xfrm>
          <a:prstGeom prst="rect">
            <a:avLst/>
          </a:prstGeom>
        </p:spPr>
      </p:pic>
      <p:sp>
        <p:nvSpPr>
          <p:cNvPr id="5" name="Text Placeholder 4"/>
          <p:cNvSpPr>
            <a:spLocks noGrp="1"/>
          </p:cNvSpPr>
          <p:nvPr>
            <p:ph type="body" sz="quarter" idx="10"/>
          </p:nvPr>
        </p:nvSpPr>
        <p:spPr/>
        <p:txBody>
          <a:bodyPr/>
          <a:lstStyle/>
          <a:p>
            <a:endParaRPr lang="en-NZ"/>
          </a:p>
        </p:txBody>
      </p:sp>
    </p:spTree>
    <p:extLst>
      <p:ext uri="{BB962C8B-B14F-4D97-AF65-F5344CB8AC3E}">
        <p14:creationId xmlns:p14="http://schemas.microsoft.com/office/powerpoint/2010/main" val="3626846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 y="1531303"/>
            <a:ext cx="8007182" cy="1707197"/>
          </a:xfrm>
        </p:spPr>
        <p:txBody>
          <a:bodyPr/>
          <a:lstStyle/>
          <a:p>
            <a:r>
              <a:rPr lang="en-NZ" dirty="0" smtClean="0"/>
              <a:t>Proposed Commercial Controls</a:t>
            </a:r>
            <a:endParaRPr lang="en-NZ" dirty="0"/>
          </a:p>
        </p:txBody>
      </p:sp>
      <p:sp>
        <p:nvSpPr>
          <p:cNvPr id="4" name="Text Placeholder 3"/>
          <p:cNvSpPr>
            <a:spLocks noGrp="1"/>
          </p:cNvSpPr>
          <p:nvPr>
            <p:ph type="body" sz="quarter" idx="10"/>
          </p:nvPr>
        </p:nvSpPr>
        <p:spPr>
          <a:xfrm>
            <a:off x="601979" y="4214638"/>
            <a:ext cx="6457581" cy="2193925"/>
          </a:xfrm>
        </p:spPr>
        <p:txBody>
          <a:bodyPr/>
          <a:lstStyle/>
          <a:p>
            <a:r>
              <a:rPr lang="en-NZ" dirty="0" smtClean="0"/>
              <a:t>Zones, standards and urban design</a:t>
            </a:r>
            <a:endParaRPr lang="en-NZ" dirty="0"/>
          </a:p>
        </p:txBody>
      </p:sp>
    </p:spTree>
    <p:extLst>
      <p:ext uri="{BB962C8B-B14F-4D97-AF65-F5344CB8AC3E}">
        <p14:creationId xmlns:p14="http://schemas.microsoft.com/office/powerpoint/2010/main" val="2419924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Central City Urban Design Outcomes </a:t>
            </a:r>
            <a:endParaRPr lang="en-NZ" dirty="0"/>
          </a:p>
        </p:txBody>
      </p:sp>
      <p:sp>
        <p:nvSpPr>
          <p:cNvPr id="5" name="Date Placeholder 4"/>
          <p:cNvSpPr>
            <a:spLocks noGrp="1"/>
          </p:cNvSpPr>
          <p:nvPr>
            <p:ph type="dt" sz="half" idx="10"/>
          </p:nvPr>
        </p:nvSpPr>
        <p:spPr/>
        <p:txBody>
          <a:bodyPr/>
          <a:lstStyle/>
          <a:p>
            <a:r>
              <a:rPr lang="en-US" smtClean="0"/>
              <a:t>29 April 2022</a:t>
            </a:r>
            <a:endParaRPr lang="en-NZ" dirty="0"/>
          </a:p>
        </p:txBody>
      </p:sp>
      <p:sp>
        <p:nvSpPr>
          <p:cNvPr id="6" name="Footer Placeholder 5"/>
          <p:cNvSpPr>
            <a:spLocks noGrp="1"/>
          </p:cNvSpPr>
          <p:nvPr>
            <p:ph type="ftr" sz="quarter" idx="11"/>
          </p:nvPr>
        </p:nvSpPr>
        <p:spPr/>
        <p:txBody>
          <a:bodyPr/>
          <a:lstStyle/>
          <a:p>
            <a:r>
              <a:rPr lang="en-NZ" smtClean="0"/>
              <a:t>KO Presentation on PC14</a:t>
            </a:r>
            <a:endParaRPr lang="en-NZ" dirty="0"/>
          </a:p>
        </p:txBody>
      </p:sp>
      <p:sp>
        <p:nvSpPr>
          <p:cNvPr id="13" name="Content Placeholder 2"/>
          <p:cNvSpPr>
            <a:spLocks noGrp="1"/>
          </p:cNvSpPr>
          <p:nvPr/>
        </p:nvSpPr>
        <p:spPr>
          <a:xfrm>
            <a:off x="316871" y="1137539"/>
            <a:ext cx="7177233" cy="4921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NZ" sz="2200" dirty="0" smtClean="0"/>
              <a:t>Identifiable </a:t>
            </a:r>
            <a:r>
              <a:rPr lang="en-NZ" sz="2200" dirty="0"/>
              <a:t>urban </a:t>
            </a:r>
            <a:r>
              <a:rPr lang="en-NZ" sz="2200" dirty="0" smtClean="0"/>
              <a:t>form – city skyline</a:t>
            </a:r>
            <a:endParaRPr lang="en-NZ" sz="2200" dirty="0"/>
          </a:p>
          <a:p>
            <a:pPr lvl="0"/>
            <a:r>
              <a:rPr lang="en-NZ" sz="2200" dirty="0"/>
              <a:t>Contribution to city identity and visual interest</a:t>
            </a:r>
          </a:p>
          <a:p>
            <a:pPr lvl="0"/>
            <a:r>
              <a:rPr lang="en-NZ" sz="2200" dirty="0"/>
              <a:t>Activation </a:t>
            </a:r>
            <a:r>
              <a:rPr lang="en-NZ" sz="2200" dirty="0" smtClean="0"/>
              <a:t>and </a:t>
            </a:r>
            <a:r>
              <a:rPr lang="en-NZ" sz="2200" dirty="0"/>
              <a:t>engagement with public space</a:t>
            </a:r>
          </a:p>
          <a:p>
            <a:pPr lvl="0"/>
            <a:r>
              <a:rPr lang="en-NZ" sz="2200" dirty="0"/>
              <a:t>Legibility </a:t>
            </a:r>
            <a:r>
              <a:rPr lang="en-NZ" sz="2200" dirty="0" smtClean="0"/>
              <a:t>and </a:t>
            </a:r>
            <a:r>
              <a:rPr lang="en-NZ" sz="2200" dirty="0"/>
              <a:t>enclosure of public space</a:t>
            </a:r>
          </a:p>
          <a:p>
            <a:pPr lvl="0"/>
            <a:r>
              <a:rPr lang="en-NZ" sz="2200" dirty="0"/>
              <a:t>Safe, well </a:t>
            </a:r>
            <a:r>
              <a:rPr lang="en-NZ" sz="2200" dirty="0" smtClean="0"/>
              <a:t>connected spaces</a:t>
            </a:r>
            <a:endParaRPr lang="en-NZ" sz="2200" dirty="0"/>
          </a:p>
          <a:p>
            <a:pPr lvl="0"/>
            <a:r>
              <a:rPr lang="en-NZ" sz="2200" dirty="0"/>
              <a:t>Avoidance or mitigation of nuisance effects.</a:t>
            </a:r>
          </a:p>
          <a:p>
            <a:pPr marL="0" indent="0">
              <a:spcBef>
                <a:spcPts val="1800"/>
              </a:spcBef>
              <a:buNone/>
            </a:pPr>
            <a:r>
              <a:rPr lang="en-NZ" sz="2200" dirty="0"/>
              <a:t>In addition, for residential </a:t>
            </a:r>
            <a:r>
              <a:rPr lang="en-NZ" sz="2200" dirty="0" smtClean="0"/>
              <a:t>development:</a:t>
            </a:r>
            <a:endParaRPr lang="en-NZ" sz="2200" dirty="0"/>
          </a:p>
          <a:p>
            <a:pPr lvl="0"/>
            <a:r>
              <a:rPr lang="en-NZ" sz="2200" dirty="0"/>
              <a:t>Provision of communal and private outdoor living space</a:t>
            </a:r>
          </a:p>
          <a:p>
            <a:pPr lvl="0"/>
            <a:r>
              <a:rPr lang="en-NZ" sz="2200" dirty="0"/>
              <a:t>Sufficient outlook and daylight</a:t>
            </a:r>
          </a:p>
          <a:p>
            <a:pPr lvl="0"/>
            <a:r>
              <a:rPr lang="en-NZ" sz="2200" dirty="0"/>
              <a:t>Landscape quality </a:t>
            </a:r>
          </a:p>
          <a:p>
            <a:r>
              <a:rPr lang="en-NZ" sz="2200" dirty="0"/>
              <a:t>Functional access, circulation and commercial/living space.</a:t>
            </a:r>
          </a:p>
          <a:p>
            <a:pPr marL="0" indent="0">
              <a:buNone/>
            </a:pPr>
            <a:endParaRPr lang="en-NZ" sz="24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6594"/>
          <a:stretch/>
        </p:blipFill>
        <p:spPr>
          <a:xfrm>
            <a:off x="7598370" y="1092217"/>
            <a:ext cx="4237383" cy="5012219"/>
          </a:xfrm>
          <a:prstGeom prst="rect">
            <a:avLst/>
          </a:prstGeom>
        </p:spPr>
      </p:pic>
    </p:spTree>
    <p:extLst>
      <p:ext uri="{BB962C8B-B14F-4D97-AF65-F5344CB8AC3E}">
        <p14:creationId xmlns:p14="http://schemas.microsoft.com/office/powerpoint/2010/main" val="3887371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Central City Built Form </a:t>
            </a:r>
            <a:endParaRPr lang="en-NZ" dirty="0"/>
          </a:p>
        </p:txBody>
      </p:sp>
      <p:sp>
        <p:nvSpPr>
          <p:cNvPr id="5" name="Date Placeholder 4"/>
          <p:cNvSpPr>
            <a:spLocks noGrp="1"/>
          </p:cNvSpPr>
          <p:nvPr>
            <p:ph type="dt" sz="half" idx="10"/>
          </p:nvPr>
        </p:nvSpPr>
        <p:spPr/>
        <p:txBody>
          <a:bodyPr/>
          <a:lstStyle/>
          <a:p>
            <a:r>
              <a:rPr lang="en-US" smtClean="0"/>
              <a:t>29 April 2022</a:t>
            </a:r>
            <a:endParaRPr lang="en-NZ" dirty="0"/>
          </a:p>
        </p:txBody>
      </p:sp>
      <p:sp>
        <p:nvSpPr>
          <p:cNvPr id="6" name="Footer Placeholder 5"/>
          <p:cNvSpPr>
            <a:spLocks noGrp="1"/>
          </p:cNvSpPr>
          <p:nvPr>
            <p:ph type="ftr" sz="quarter" idx="11"/>
          </p:nvPr>
        </p:nvSpPr>
        <p:spPr/>
        <p:txBody>
          <a:bodyPr/>
          <a:lstStyle/>
          <a:p>
            <a:r>
              <a:rPr lang="en-NZ" dirty="0" smtClean="0"/>
              <a:t>KO Presentation on PC14</a:t>
            </a:r>
            <a:endParaRPr lang="en-NZ" dirty="0"/>
          </a:p>
        </p:txBody>
      </p:sp>
      <p:sp>
        <p:nvSpPr>
          <p:cNvPr id="9" name="Content Placeholder 2"/>
          <p:cNvSpPr>
            <a:spLocks noGrp="1"/>
          </p:cNvSpPr>
          <p:nvPr/>
        </p:nvSpPr>
        <p:spPr>
          <a:xfrm>
            <a:off x="316871" y="1514027"/>
            <a:ext cx="69329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smtClean="0"/>
              <a:t>The existing </a:t>
            </a:r>
            <a:r>
              <a:rPr lang="en-NZ" sz="2400" dirty="0"/>
              <a:t>Central City Business </a:t>
            </a:r>
            <a:r>
              <a:rPr lang="en-NZ" sz="2400" dirty="0" smtClean="0"/>
              <a:t>zone has a height limit of 28m and a road wall of 21m.  Equates to about 6 and 8 storeys</a:t>
            </a:r>
          </a:p>
          <a:p>
            <a:r>
              <a:rPr lang="en-NZ" sz="2400" dirty="0" smtClean="0"/>
              <a:t>Reflects community desire for a low rise city following the earthquakes</a:t>
            </a:r>
          </a:p>
          <a:p>
            <a:r>
              <a:rPr lang="en-NZ" sz="2400" dirty="0" smtClean="0"/>
              <a:t>Also intended to avoid over-concentration of commercial floor area (i.e. ensure development across the city centre)</a:t>
            </a:r>
          </a:p>
          <a:p>
            <a:r>
              <a:rPr lang="en-NZ" sz="2400" dirty="0" smtClean="0"/>
              <a:t>Street wall creates a consistent street frame and reduces shading of street.</a:t>
            </a:r>
            <a:endParaRPr lang="en-NZ" sz="2400" dirty="0"/>
          </a:p>
        </p:txBody>
      </p:sp>
      <p:pic>
        <p:nvPicPr>
          <p:cNvPr id="10" name="Picture 9"/>
          <p:cNvPicPr>
            <a:picLocks noChangeAspect="1"/>
          </p:cNvPicPr>
          <p:nvPr/>
        </p:nvPicPr>
        <p:blipFill rotWithShape="1">
          <a:blip r:embed="rId3"/>
          <a:srcRect t="21049" b="2836"/>
          <a:stretch/>
        </p:blipFill>
        <p:spPr>
          <a:xfrm>
            <a:off x="7630160" y="273927"/>
            <a:ext cx="4227963" cy="3020516"/>
          </a:xfrm>
          <a:prstGeom prst="rect">
            <a:avLst/>
          </a:prstGeom>
          <a:ln>
            <a:solidFill>
              <a:schemeClr val="tx1"/>
            </a:solidFill>
          </a:ln>
        </p:spPr>
      </p:pic>
      <p:sp>
        <p:nvSpPr>
          <p:cNvPr id="11" name="TextBox 5"/>
          <p:cNvSpPr txBox="1"/>
          <p:nvPr/>
        </p:nvSpPr>
        <p:spPr>
          <a:xfrm>
            <a:off x="7514704" y="3314763"/>
            <a:ext cx="407848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dirty="0" smtClean="0"/>
              <a:t>Existing development envelope</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3664" b="21219"/>
          <a:stretch/>
        </p:blipFill>
        <p:spPr>
          <a:xfrm>
            <a:off x="7630160" y="3777208"/>
            <a:ext cx="4227963" cy="2893468"/>
          </a:xfrm>
          <a:prstGeom prst="rect">
            <a:avLst/>
          </a:prstGeom>
        </p:spPr>
      </p:pic>
    </p:spTree>
    <p:extLst>
      <p:ext uri="{BB962C8B-B14F-4D97-AF65-F5344CB8AC3E}">
        <p14:creationId xmlns:p14="http://schemas.microsoft.com/office/powerpoint/2010/main" val="1284675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Central City </a:t>
            </a:r>
            <a:endParaRPr lang="en-NZ" dirty="0"/>
          </a:p>
        </p:txBody>
      </p:sp>
      <p:sp>
        <p:nvSpPr>
          <p:cNvPr id="5" name="Date Placeholder 4"/>
          <p:cNvSpPr>
            <a:spLocks noGrp="1"/>
          </p:cNvSpPr>
          <p:nvPr>
            <p:ph type="dt" sz="half" idx="10"/>
          </p:nvPr>
        </p:nvSpPr>
        <p:spPr/>
        <p:txBody>
          <a:bodyPr/>
          <a:lstStyle/>
          <a:p>
            <a:r>
              <a:rPr lang="en-US" smtClean="0"/>
              <a:t>29 April 2022</a:t>
            </a:r>
            <a:endParaRPr lang="en-NZ" dirty="0"/>
          </a:p>
        </p:txBody>
      </p:sp>
      <p:sp>
        <p:nvSpPr>
          <p:cNvPr id="6" name="Footer Placeholder 5"/>
          <p:cNvSpPr>
            <a:spLocks noGrp="1"/>
          </p:cNvSpPr>
          <p:nvPr>
            <p:ph type="ftr" sz="quarter" idx="11"/>
          </p:nvPr>
        </p:nvSpPr>
        <p:spPr/>
        <p:txBody>
          <a:bodyPr/>
          <a:lstStyle/>
          <a:p>
            <a:r>
              <a:rPr lang="en-NZ" smtClean="0"/>
              <a:t>KO Presentation on PC14</a:t>
            </a:r>
            <a:endParaRPr lang="en-NZ" dirty="0"/>
          </a:p>
        </p:txBody>
      </p:sp>
      <p:sp>
        <p:nvSpPr>
          <p:cNvPr id="13" name="Content Placeholder 2"/>
          <p:cNvSpPr>
            <a:spLocks noGrp="1"/>
          </p:cNvSpPr>
          <p:nvPr/>
        </p:nvSpPr>
        <p:spPr>
          <a:xfrm>
            <a:off x="316871" y="1261057"/>
            <a:ext cx="5358372" cy="46565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NZ" sz="2600" dirty="0" smtClean="0"/>
              <a:t>Some potential issues with taller buildings:</a:t>
            </a:r>
          </a:p>
          <a:p>
            <a:r>
              <a:rPr lang="en-NZ" sz="2600" dirty="0" smtClean="0"/>
              <a:t>Shading of public space</a:t>
            </a:r>
          </a:p>
          <a:p>
            <a:r>
              <a:rPr lang="en-NZ" sz="2600" dirty="0" smtClean="0"/>
              <a:t>Outlook from buildings</a:t>
            </a:r>
          </a:p>
          <a:p>
            <a:r>
              <a:rPr lang="en-NZ" sz="2600" dirty="0" smtClean="0"/>
              <a:t>Visual dominance</a:t>
            </a:r>
          </a:p>
          <a:p>
            <a:r>
              <a:rPr lang="en-NZ" sz="2600" dirty="0" smtClean="0"/>
              <a:t>Prominent blank walls</a:t>
            </a:r>
          </a:p>
          <a:p>
            <a:r>
              <a:rPr lang="en-NZ" sz="2600" dirty="0" smtClean="0"/>
              <a:t>Wind</a:t>
            </a:r>
          </a:p>
          <a:p>
            <a:pPr marL="0" indent="0">
              <a:lnSpc>
                <a:spcPct val="120000"/>
              </a:lnSpc>
              <a:buNone/>
            </a:pPr>
            <a:r>
              <a:rPr lang="en-NZ" sz="2600" dirty="0" smtClean="0"/>
              <a:t>High visibility increases visual impacts (compared to lower buildings).</a:t>
            </a:r>
          </a:p>
          <a:p>
            <a:pPr marL="0" indent="0">
              <a:buNone/>
            </a:pPr>
            <a:endParaRPr lang="en-NZ" dirty="0"/>
          </a:p>
        </p:txBody>
      </p:sp>
      <p:pic>
        <p:nvPicPr>
          <p:cNvPr id="14" name="Picture 13"/>
          <p:cNvPicPr>
            <a:picLocks noChangeAspect="1"/>
          </p:cNvPicPr>
          <p:nvPr/>
        </p:nvPicPr>
        <p:blipFill rotWithShape="1">
          <a:blip r:embed="rId3"/>
          <a:srcRect r="3784"/>
          <a:stretch/>
        </p:blipFill>
        <p:spPr>
          <a:xfrm>
            <a:off x="5551211" y="1426118"/>
            <a:ext cx="6579829" cy="4710854"/>
          </a:xfrm>
          <a:prstGeom prst="rect">
            <a:avLst/>
          </a:prstGeom>
        </p:spPr>
      </p:pic>
      <p:pic>
        <p:nvPicPr>
          <p:cNvPr id="15" name="Picture 14"/>
          <p:cNvPicPr>
            <a:picLocks noChangeAspect="1"/>
          </p:cNvPicPr>
          <p:nvPr/>
        </p:nvPicPr>
        <p:blipFill rotWithShape="1">
          <a:blip r:embed="rId4"/>
          <a:srcRect l="17559" r="31325"/>
          <a:stretch/>
        </p:blipFill>
        <p:spPr>
          <a:xfrm>
            <a:off x="4637076" y="2935148"/>
            <a:ext cx="2177934" cy="2972286"/>
          </a:xfrm>
          <a:prstGeom prst="rect">
            <a:avLst/>
          </a:prstGeom>
        </p:spPr>
      </p:pic>
    </p:spTree>
    <p:extLst>
      <p:ext uri="{BB962C8B-B14F-4D97-AF65-F5344CB8AC3E}">
        <p14:creationId xmlns:p14="http://schemas.microsoft.com/office/powerpoint/2010/main" val="224003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 y="1531303"/>
            <a:ext cx="9816016" cy="3369470"/>
          </a:xfrm>
        </p:spPr>
        <p:txBody>
          <a:bodyPr/>
          <a:lstStyle/>
          <a:p>
            <a:r>
              <a:rPr lang="en-NZ" b="1" dirty="0" smtClean="0"/>
              <a:t>NPS-UD and Commercial Changes – the detail</a:t>
            </a:r>
            <a:endParaRPr lang="en-NZ" dirty="0"/>
          </a:p>
        </p:txBody>
      </p:sp>
      <p:sp>
        <p:nvSpPr>
          <p:cNvPr id="3" name="Text Placeholder 2"/>
          <p:cNvSpPr>
            <a:spLocks noGrp="1"/>
          </p:cNvSpPr>
          <p:nvPr>
            <p:ph type="body" sz="quarter" idx="10"/>
          </p:nvPr>
        </p:nvSpPr>
        <p:spPr>
          <a:xfrm>
            <a:off x="601980" y="3609649"/>
            <a:ext cx="9658008" cy="1675044"/>
          </a:xfrm>
        </p:spPr>
        <p:txBody>
          <a:bodyPr/>
          <a:lstStyle/>
          <a:p>
            <a:r>
              <a:rPr lang="en-NZ" dirty="0"/>
              <a:t>Housing and Business Choice – Plan Change 14</a:t>
            </a:r>
          </a:p>
        </p:txBody>
      </p:sp>
    </p:spTree>
    <p:extLst>
      <p:ext uri="{BB962C8B-B14F-4D97-AF65-F5344CB8AC3E}">
        <p14:creationId xmlns:p14="http://schemas.microsoft.com/office/powerpoint/2010/main" val="4186448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Central City </a:t>
            </a:r>
            <a:endParaRPr lang="en-NZ" dirty="0"/>
          </a:p>
        </p:txBody>
      </p:sp>
      <p:sp>
        <p:nvSpPr>
          <p:cNvPr id="5" name="Date Placeholder 4"/>
          <p:cNvSpPr>
            <a:spLocks noGrp="1"/>
          </p:cNvSpPr>
          <p:nvPr>
            <p:ph type="dt" sz="half" idx="10"/>
          </p:nvPr>
        </p:nvSpPr>
        <p:spPr/>
        <p:txBody>
          <a:bodyPr/>
          <a:lstStyle/>
          <a:p>
            <a:r>
              <a:rPr lang="en-US" smtClean="0"/>
              <a:t>29 April 2022</a:t>
            </a:r>
            <a:endParaRPr lang="en-NZ" dirty="0"/>
          </a:p>
        </p:txBody>
      </p:sp>
      <p:sp>
        <p:nvSpPr>
          <p:cNvPr id="6" name="Footer Placeholder 5"/>
          <p:cNvSpPr>
            <a:spLocks noGrp="1"/>
          </p:cNvSpPr>
          <p:nvPr>
            <p:ph type="ftr" sz="quarter" idx="11"/>
          </p:nvPr>
        </p:nvSpPr>
        <p:spPr/>
        <p:txBody>
          <a:bodyPr/>
          <a:lstStyle/>
          <a:p>
            <a:r>
              <a:rPr lang="en-NZ" smtClean="0"/>
              <a:t>KO Presentation on PC14</a:t>
            </a:r>
            <a:endParaRPr lang="en-NZ" dirty="0"/>
          </a:p>
        </p:txBody>
      </p:sp>
      <p:sp>
        <p:nvSpPr>
          <p:cNvPr id="8" name="Content Placeholder 2"/>
          <p:cNvSpPr>
            <a:spLocks noGrp="1"/>
          </p:cNvSpPr>
          <p:nvPr/>
        </p:nvSpPr>
        <p:spPr>
          <a:xfrm>
            <a:off x="316871" y="1408623"/>
            <a:ext cx="6136178" cy="4909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Building Envelope</a:t>
            </a:r>
            <a:endParaRPr lang="en-NZ" sz="2400" b="1" dirty="0" smtClean="0"/>
          </a:p>
          <a:p>
            <a:pPr marL="0" indent="0">
              <a:buNone/>
            </a:pPr>
            <a:r>
              <a:rPr lang="en-NZ" sz="2400" dirty="0" smtClean="0"/>
              <a:t>Proposed rules keep existing envelope</a:t>
            </a:r>
            <a:r>
              <a:rPr lang="en-NZ" sz="2400" dirty="0"/>
              <a:t> </a:t>
            </a:r>
            <a:r>
              <a:rPr lang="en-NZ" sz="2400" dirty="0" smtClean="0"/>
              <a:t>for the first 28m.</a:t>
            </a:r>
          </a:p>
          <a:p>
            <a:pPr marL="0" indent="0">
              <a:buNone/>
            </a:pPr>
            <a:r>
              <a:rPr lang="en-NZ" sz="2400" dirty="0"/>
              <a:t>A</a:t>
            </a:r>
            <a:r>
              <a:rPr lang="en-NZ" sz="2400" dirty="0" smtClean="0"/>
              <a:t>llow additional development above, with the following rules to manage its impact:</a:t>
            </a:r>
          </a:p>
          <a:p>
            <a:pPr lvl="1"/>
            <a:r>
              <a:rPr lang="en-NZ" dirty="0" smtClean="0"/>
              <a:t>6m setback from any boundary</a:t>
            </a:r>
          </a:p>
          <a:p>
            <a:pPr lvl="1"/>
            <a:r>
              <a:rPr lang="en-NZ" dirty="0" smtClean="0"/>
              <a:t>40m max dimension</a:t>
            </a:r>
          </a:p>
          <a:p>
            <a:pPr lvl="1"/>
            <a:r>
              <a:rPr lang="en-NZ" dirty="0" smtClean="0"/>
              <a:t>50% site coverage (tower only)</a:t>
            </a:r>
          </a:p>
          <a:p>
            <a:pPr lvl="1"/>
            <a:r>
              <a:rPr lang="en-NZ" dirty="0" smtClean="0"/>
              <a:t>1m roof setback.</a:t>
            </a:r>
          </a:p>
          <a:p>
            <a:pPr marL="0" indent="0">
              <a:buNone/>
            </a:pPr>
            <a:endParaRPr lang="en-NZ" dirty="0"/>
          </a:p>
        </p:txBody>
      </p:sp>
      <p:sp>
        <p:nvSpPr>
          <p:cNvPr id="9" name="TextBox 5"/>
          <p:cNvSpPr txBox="1"/>
          <p:nvPr/>
        </p:nvSpPr>
        <p:spPr>
          <a:xfrm>
            <a:off x="6974377" y="5568013"/>
            <a:ext cx="407848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dirty="0" smtClean="0"/>
              <a:t>Above – possible </a:t>
            </a:r>
            <a:r>
              <a:rPr lang="en-NZ" dirty="0"/>
              <a:t>n</a:t>
            </a:r>
            <a:r>
              <a:rPr lang="en-NZ" dirty="0" smtClean="0"/>
              <a:t>ew </a:t>
            </a:r>
            <a:r>
              <a:rPr lang="en-NZ" dirty="0"/>
              <a:t>b</a:t>
            </a:r>
            <a:r>
              <a:rPr lang="en-NZ" dirty="0" smtClean="0"/>
              <a:t>uilding form</a:t>
            </a:r>
            <a:endParaRPr lang="en-NZ" dirty="0"/>
          </a:p>
        </p:txBody>
      </p:sp>
      <p:pic>
        <p:nvPicPr>
          <p:cNvPr id="10" name="Picture 9"/>
          <p:cNvPicPr>
            <a:picLocks noChangeAspect="1"/>
          </p:cNvPicPr>
          <p:nvPr/>
        </p:nvPicPr>
        <p:blipFill>
          <a:blip r:embed="rId3"/>
          <a:stretch>
            <a:fillRect/>
          </a:stretch>
        </p:blipFill>
        <p:spPr>
          <a:xfrm>
            <a:off x="6974377" y="1439808"/>
            <a:ext cx="4677691" cy="4128205"/>
          </a:xfrm>
          <a:prstGeom prst="rect">
            <a:avLst/>
          </a:prstGeom>
          <a:ln>
            <a:solidFill>
              <a:schemeClr val="tx1"/>
            </a:solidFill>
          </a:ln>
        </p:spPr>
      </p:pic>
    </p:spTree>
    <p:extLst>
      <p:ext uri="{BB962C8B-B14F-4D97-AF65-F5344CB8AC3E}">
        <p14:creationId xmlns:p14="http://schemas.microsoft.com/office/powerpoint/2010/main" val="2187099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Central City Comparison</a:t>
            </a:r>
            <a:endParaRPr lang="en-NZ" dirty="0"/>
          </a:p>
        </p:txBody>
      </p:sp>
      <p:sp>
        <p:nvSpPr>
          <p:cNvPr id="5" name="Date Placeholder 4"/>
          <p:cNvSpPr>
            <a:spLocks noGrp="1"/>
          </p:cNvSpPr>
          <p:nvPr>
            <p:ph type="dt" sz="half" idx="10"/>
          </p:nvPr>
        </p:nvSpPr>
        <p:spPr/>
        <p:txBody>
          <a:bodyPr/>
          <a:lstStyle/>
          <a:p>
            <a:r>
              <a:rPr lang="en-US" smtClean="0"/>
              <a:t>29 April 2022</a:t>
            </a:r>
            <a:endParaRPr lang="en-NZ" dirty="0"/>
          </a:p>
        </p:txBody>
      </p:sp>
      <p:sp>
        <p:nvSpPr>
          <p:cNvPr id="6" name="Footer Placeholder 5"/>
          <p:cNvSpPr>
            <a:spLocks noGrp="1"/>
          </p:cNvSpPr>
          <p:nvPr>
            <p:ph type="ftr" sz="quarter" idx="11"/>
          </p:nvPr>
        </p:nvSpPr>
        <p:spPr/>
        <p:txBody>
          <a:bodyPr/>
          <a:lstStyle/>
          <a:p>
            <a:r>
              <a:rPr lang="en-NZ" smtClean="0"/>
              <a:t>KO Presentation on PC14</a:t>
            </a:r>
            <a:endParaRPr lang="en-NZ" dirty="0"/>
          </a:p>
        </p:txBody>
      </p:sp>
      <p:pic>
        <p:nvPicPr>
          <p:cNvPr id="11" name="Picture 9" descr="image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3062" y="218662"/>
            <a:ext cx="5813729" cy="648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16871" y="1875432"/>
            <a:ext cx="3709852" cy="2308324"/>
          </a:xfrm>
          <a:prstGeom prst="rect">
            <a:avLst/>
          </a:prstGeom>
          <a:noFill/>
        </p:spPr>
        <p:txBody>
          <a:bodyPr wrap="square" rtlCol="0">
            <a:spAutoFit/>
          </a:bodyPr>
          <a:lstStyle/>
          <a:p>
            <a:r>
              <a:rPr lang="en-NZ" sz="2400" dirty="0" smtClean="0"/>
              <a:t>Floor Area Ratio:</a:t>
            </a:r>
          </a:p>
          <a:p>
            <a:r>
              <a:rPr lang="en-NZ" sz="2400" dirty="0" smtClean="0"/>
              <a:t>A measure of the amount of development on the site.</a:t>
            </a:r>
          </a:p>
          <a:p>
            <a:endParaRPr lang="en-NZ" sz="2400" dirty="0"/>
          </a:p>
          <a:p>
            <a:r>
              <a:rPr lang="en-NZ" sz="2400" dirty="0" smtClean="0"/>
              <a:t>1:1 means 1m</a:t>
            </a:r>
            <a:r>
              <a:rPr lang="en-NZ" sz="2400" baseline="30000" dirty="0" smtClean="0"/>
              <a:t>2</a:t>
            </a:r>
            <a:r>
              <a:rPr lang="en-NZ" sz="2400" dirty="0" smtClean="0"/>
              <a:t> of GFA for every m</a:t>
            </a:r>
            <a:r>
              <a:rPr lang="en-NZ" sz="2400" baseline="30000" dirty="0" smtClean="0"/>
              <a:t>2</a:t>
            </a:r>
            <a:r>
              <a:rPr lang="en-NZ" sz="2400" dirty="0" smtClean="0"/>
              <a:t> of site area</a:t>
            </a:r>
            <a:endParaRPr lang="en-NZ" sz="2400" dirty="0"/>
          </a:p>
        </p:txBody>
      </p:sp>
      <p:sp>
        <p:nvSpPr>
          <p:cNvPr id="13" name="TextBox 12"/>
          <p:cNvSpPr txBox="1"/>
          <p:nvPr/>
        </p:nvSpPr>
        <p:spPr>
          <a:xfrm>
            <a:off x="1448888" y="5898641"/>
            <a:ext cx="4931229" cy="276999"/>
          </a:xfrm>
          <a:prstGeom prst="rect">
            <a:avLst/>
          </a:prstGeom>
          <a:noFill/>
        </p:spPr>
        <p:txBody>
          <a:bodyPr wrap="square" rtlCol="0">
            <a:spAutoFit/>
          </a:bodyPr>
          <a:lstStyle/>
          <a:p>
            <a:pPr algn="r"/>
            <a:r>
              <a:rPr lang="en-NZ" sz="1200" dirty="0" smtClean="0"/>
              <a:t>Central City Built Form Review (Melbourne, </a:t>
            </a:r>
            <a:r>
              <a:rPr lang="en-NZ" sz="1200" dirty="0" err="1" smtClean="0"/>
              <a:t>Hodyl+Co</a:t>
            </a:r>
            <a:r>
              <a:rPr lang="en-NZ" sz="1200" dirty="0" smtClean="0"/>
              <a:t>, 2016)</a:t>
            </a:r>
            <a:endParaRPr lang="en-NZ" sz="1200" dirty="0"/>
          </a:p>
        </p:txBody>
      </p:sp>
    </p:spTree>
    <p:extLst>
      <p:ext uri="{BB962C8B-B14F-4D97-AF65-F5344CB8AC3E}">
        <p14:creationId xmlns:p14="http://schemas.microsoft.com/office/powerpoint/2010/main" val="886356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Central City Comparison</a:t>
            </a:r>
            <a:endParaRPr lang="en-NZ" dirty="0"/>
          </a:p>
        </p:txBody>
      </p:sp>
      <p:sp>
        <p:nvSpPr>
          <p:cNvPr id="5" name="Date Placeholder 4"/>
          <p:cNvSpPr>
            <a:spLocks noGrp="1"/>
          </p:cNvSpPr>
          <p:nvPr>
            <p:ph type="dt" sz="half" idx="10"/>
          </p:nvPr>
        </p:nvSpPr>
        <p:spPr/>
        <p:txBody>
          <a:bodyPr/>
          <a:lstStyle/>
          <a:p>
            <a:r>
              <a:rPr lang="en-US" smtClean="0"/>
              <a:t>29 April 2022</a:t>
            </a:r>
            <a:endParaRPr lang="en-NZ" dirty="0"/>
          </a:p>
        </p:txBody>
      </p:sp>
      <p:sp>
        <p:nvSpPr>
          <p:cNvPr id="6" name="Footer Placeholder 5"/>
          <p:cNvSpPr>
            <a:spLocks noGrp="1"/>
          </p:cNvSpPr>
          <p:nvPr>
            <p:ph type="ftr" sz="quarter" idx="11"/>
          </p:nvPr>
        </p:nvSpPr>
        <p:spPr/>
        <p:txBody>
          <a:bodyPr/>
          <a:lstStyle/>
          <a:p>
            <a:r>
              <a:rPr lang="en-NZ" smtClean="0"/>
              <a:t>KO Presentation on PC14</a:t>
            </a:r>
            <a:endParaRPr lang="en-NZ" dirty="0"/>
          </a:p>
        </p:txBody>
      </p:sp>
      <p:pic>
        <p:nvPicPr>
          <p:cNvPr id="7" name="Picture 9" descr="image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5579" y="215745"/>
            <a:ext cx="5834171" cy="650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868965" y="5962822"/>
            <a:ext cx="4931229" cy="276999"/>
          </a:xfrm>
          <a:prstGeom prst="rect">
            <a:avLst/>
          </a:prstGeom>
          <a:noFill/>
        </p:spPr>
        <p:txBody>
          <a:bodyPr wrap="square" rtlCol="0">
            <a:spAutoFit/>
          </a:bodyPr>
          <a:lstStyle/>
          <a:p>
            <a:pPr algn="r"/>
            <a:r>
              <a:rPr lang="en-NZ" sz="1200" dirty="0" smtClean="0"/>
              <a:t>Central City Built Form Review (Melbourne, </a:t>
            </a:r>
            <a:r>
              <a:rPr lang="en-NZ" sz="1200" dirty="0" err="1" smtClean="0"/>
              <a:t>Hodyl+Co</a:t>
            </a:r>
            <a:r>
              <a:rPr lang="en-NZ" sz="1200" dirty="0" smtClean="0"/>
              <a:t>, 2016)</a:t>
            </a:r>
            <a:endParaRPr lang="en-NZ" sz="1200" dirty="0"/>
          </a:p>
        </p:txBody>
      </p:sp>
      <p:pic>
        <p:nvPicPr>
          <p:cNvPr id="10" name="Picture 2" descr="image002"/>
          <p:cNvPicPr>
            <a:picLocks noChangeAspect="1" noChangeArrowheads="1"/>
          </p:cNvPicPr>
          <p:nvPr/>
        </p:nvPicPr>
        <p:blipFill rotWithShape="1">
          <a:blip r:embed="rId3">
            <a:extLst>
              <a:ext uri="{28A0092B-C50C-407E-A947-70E740481C1C}">
                <a14:useLocalDpi xmlns:a14="http://schemas.microsoft.com/office/drawing/2010/main" val="0"/>
              </a:ext>
            </a:extLst>
          </a:blip>
          <a:srcRect t="5304" b="5679"/>
          <a:stretch/>
        </p:blipFill>
        <p:spPr bwMode="auto">
          <a:xfrm>
            <a:off x="316871" y="1108793"/>
            <a:ext cx="473259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37358" y="5415406"/>
            <a:ext cx="5050259" cy="461665"/>
          </a:xfrm>
          <a:prstGeom prst="rect">
            <a:avLst/>
          </a:prstGeom>
          <a:noFill/>
        </p:spPr>
        <p:txBody>
          <a:bodyPr wrap="square" rtlCol="0">
            <a:spAutoFit/>
          </a:bodyPr>
          <a:lstStyle/>
          <a:p>
            <a:r>
              <a:rPr lang="en-NZ" sz="2400" dirty="0" smtClean="0"/>
              <a:t>Proposed Christchurch: 26:1 or more</a:t>
            </a:r>
            <a:endParaRPr lang="en-NZ" sz="2400" dirty="0"/>
          </a:p>
        </p:txBody>
      </p:sp>
    </p:spTree>
    <p:extLst>
      <p:ext uri="{BB962C8B-B14F-4D97-AF65-F5344CB8AC3E}">
        <p14:creationId xmlns:p14="http://schemas.microsoft.com/office/powerpoint/2010/main" val="849770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Use Zones</a:t>
            </a:r>
            <a:endParaRPr lang="en-NZ" dirty="0"/>
          </a:p>
        </p:txBody>
      </p:sp>
      <p:sp>
        <p:nvSpPr>
          <p:cNvPr id="5" name="Date Placeholder 4"/>
          <p:cNvSpPr>
            <a:spLocks noGrp="1"/>
          </p:cNvSpPr>
          <p:nvPr>
            <p:ph type="dt" sz="half" idx="10"/>
          </p:nvPr>
        </p:nvSpPr>
        <p:spPr/>
        <p:txBody>
          <a:bodyPr/>
          <a:lstStyle/>
          <a:p>
            <a:r>
              <a:rPr lang="en-US" smtClean="0"/>
              <a:t>29 April 2022</a:t>
            </a:r>
            <a:endParaRPr lang="en-NZ" dirty="0"/>
          </a:p>
        </p:txBody>
      </p:sp>
      <p:sp>
        <p:nvSpPr>
          <p:cNvPr id="6" name="Footer Placeholder 5"/>
          <p:cNvSpPr>
            <a:spLocks noGrp="1"/>
          </p:cNvSpPr>
          <p:nvPr>
            <p:ph type="ftr" sz="quarter" idx="11"/>
          </p:nvPr>
        </p:nvSpPr>
        <p:spPr/>
        <p:txBody>
          <a:bodyPr/>
          <a:lstStyle/>
          <a:p>
            <a:r>
              <a:rPr lang="en-NZ" dirty="0" smtClean="0"/>
              <a:t>KO Presentation on PC14</a:t>
            </a:r>
            <a:endParaRPr lang="en-NZ" dirty="0"/>
          </a:p>
        </p:txBody>
      </p:sp>
      <p:sp>
        <p:nvSpPr>
          <p:cNvPr id="11" name="Content Placeholder 2"/>
          <p:cNvSpPr>
            <a:spLocks noGrp="1"/>
          </p:cNvSpPr>
          <p:nvPr/>
        </p:nvSpPr>
        <p:spPr>
          <a:xfrm>
            <a:off x="316871" y="1404457"/>
            <a:ext cx="692856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I</a:t>
            </a:r>
            <a:r>
              <a:rPr lang="en-NZ" sz="2400" dirty="0" smtClean="0"/>
              <a:t>ndustrial areas transitioning to a mix of uses including residential</a:t>
            </a:r>
          </a:p>
          <a:p>
            <a:r>
              <a:rPr lang="en-NZ" sz="2400" dirty="0" smtClean="0"/>
              <a:t>Controls vary depending upon location</a:t>
            </a:r>
          </a:p>
          <a:p>
            <a:r>
              <a:rPr lang="en-NZ" sz="2400" dirty="0" smtClean="0"/>
              <a:t>Includes:</a:t>
            </a:r>
          </a:p>
          <a:p>
            <a:pPr lvl="1"/>
            <a:r>
              <a:rPr lang="en-NZ" dirty="0" smtClean="0"/>
              <a:t>South Frame</a:t>
            </a:r>
          </a:p>
          <a:p>
            <a:pPr lvl="1"/>
            <a:r>
              <a:rPr lang="en-NZ" dirty="0" smtClean="0"/>
              <a:t>Land around the fringes of the central city</a:t>
            </a:r>
          </a:p>
          <a:p>
            <a:pPr lvl="1"/>
            <a:r>
              <a:rPr lang="en-NZ" dirty="0" smtClean="0"/>
              <a:t>Land in areas such as Sydenham</a:t>
            </a:r>
          </a:p>
          <a:p>
            <a:pPr lvl="1"/>
            <a:endParaRPr lang="en-NZ" dirty="0"/>
          </a:p>
          <a:p>
            <a:endParaRPr lang="en-NZ"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0148" y="1183793"/>
            <a:ext cx="3695605" cy="4927473"/>
          </a:xfrm>
          <a:prstGeom prst="rect">
            <a:avLst/>
          </a:prstGeom>
        </p:spPr>
      </p:pic>
    </p:spTree>
    <p:extLst>
      <p:ext uri="{BB962C8B-B14F-4D97-AF65-F5344CB8AC3E}">
        <p14:creationId xmlns:p14="http://schemas.microsoft.com/office/powerpoint/2010/main" val="2502099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Use Zones</a:t>
            </a:r>
            <a:endParaRPr lang="en-NZ" dirty="0"/>
          </a:p>
        </p:txBody>
      </p:sp>
      <p:sp>
        <p:nvSpPr>
          <p:cNvPr id="5" name="Date Placeholder 4"/>
          <p:cNvSpPr>
            <a:spLocks noGrp="1"/>
          </p:cNvSpPr>
          <p:nvPr>
            <p:ph type="dt" sz="half" idx="10"/>
          </p:nvPr>
        </p:nvSpPr>
        <p:spPr/>
        <p:txBody>
          <a:bodyPr/>
          <a:lstStyle/>
          <a:p>
            <a:r>
              <a:rPr lang="en-US" smtClean="0"/>
              <a:t>29 April 2022</a:t>
            </a:r>
            <a:endParaRPr lang="en-NZ" dirty="0"/>
          </a:p>
        </p:txBody>
      </p:sp>
      <p:sp>
        <p:nvSpPr>
          <p:cNvPr id="6" name="Footer Placeholder 5"/>
          <p:cNvSpPr>
            <a:spLocks noGrp="1"/>
          </p:cNvSpPr>
          <p:nvPr>
            <p:ph type="ftr" sz="quarter" idx="11"/>
          </p:nvPr>
        </p:nvSpPr>
        <p:spPr/>
        <p:txBody>
          <a:bodyPr/>
          <a:lstStyle/>
          <a:p>
            <a:r>
              <a:rPr lang="en-NZ" smtClean="0"/>
              <a:t>KO Presentation on PC14</a:t>
            </a:r>
            <a:endParaRPr lang="en-NZ" dirty="0"/>
          </a:p>
        </p:txBody>
      </p:sp>
      <p:sp>
        <p:nvSpPr>
          <p:cNvPr id="7" name="Content Placeholder 2"/>
          <p:cNvSpPr>
            <a:spLocks noGrp="1"/>
          </p:cNvSpPr>
          <p:nvPr/>
        </p:nvSpPr>
        <p:spPr>
          <a:xfrm>
            <a:off x="316870" y="1366585"/>
            <a:ext cx="6749852" cy="486899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smtClean="0"/>
              <a:t>Proposed to cover a larger area (e.g. extended to Sydenham)</a:t>
            </a:r>
          </a:p>
          <a:p>
            <a:r>
              <a:rPr lang="en-NZ" sz="2400" dirty="0" smtClean="0"/>
              <a:t>Includes MDRS style controls (but more permissive than Residential zones i.e. building envelope) </a:t>
            </a:r>
          </a:p>
          <a:p>
            <a:r>
              <a:rPr lang="en-NZ" sz="2400" dirty="0" smtClean="0"/>
              <a:t>Generally around the city centre zone.  32m (approx. 10 storey) height limit, but built form standards apply over 17m:</a:t>
            </a:r>
          </a:p>
          <a:p>
            <a:pPr lvl="1"/>
            <a:r>
              <a:rPr lang="en-NZ" dirty="0" smtClean="0"/>
              <a:t>4m setback from any boundary</a:t>
            </a:r>
          </a:p>
          <a:p>
            <a:pPr lvl="1"/>
            <a:r>
              <a:rPr lang="en-NZ" dirty="0" smtClean="0"/>
              <a:t>40m max dimension</a:t>
            </a:r>
          </a:p>
          <a:p>
            <a:pPr lvl="1"/>
            <a:r>
              <a:rPr lang="en-NZ" dirty="0" smtClean="0"/>
              <a:t>50% site coverage (above 17m)</a:t>
            </a:r>
          </a:p>
          <a:p>
            <a:pPr marL="268288" lvl="1" indent="-268288"/>
            <a:r>
              <a:rPr lang="en-NZ" dirty="0"/>
              <a:t>Now incorporates reference to residential design </a:t>
            </a:r>
            <a:r>
              <a:rPr lang="en-NZ" dirty="0" smtClean="0"/>
              <a:t>principles and landscaping provisions.</a:t>
            </a:r>
            <a:endParaRPr lang="en-NZ" dirty="0"/>
          </a:p>
          <a:p>
            <a:pPr marL="268288" lvl="1" indent="-268288"/>
            <a:endParaRPr lang="en-NZ" dirty="0" smtClean="0"/>
          </a:p>
          <a:p>
            <a:endParaRPr lang="en-NZ" dirty="0"/>
          </a:p>
        </p:txBody>
      </p:sp>
      <p:pic>
        <p:nvPicPr>
          <p:cNvPr id="8" name="Picture 7"/>
          <p:cNvPicPr>
            <a:picLocks noChangeAspect="1"/>
          </p:cNvPicPr>
          <p:nvPr/>
        </p:nvPicPr>
        <p:blipFill rotWithShape="1">
          <a:blip r:embed="rId2"/>
          <a:srcRect l="16915" r="18266"/>
          <a:stretch/>
        </p:blipFill>
        <p:spPr>
          <a:xfrm>
            <a:off x="7258273" y="1366585"/>
            <a:ext cx="4577480" cy="4209107"/>
          </a:xfrm>
          <a:prstGeom prst="rect">
            <a:avLst/>
          </a:prstGeom>
          <a:ln>
            <a:solidFill>
              <a:schemeClr val="tx1"/>
            </a:solidFill>
          </a:ln>
        </p:spPr>
      </p:pic>
    </p:spTree>
    <p:extLst>
      <p:ext uri="{BB962C8B-B14F-4D97-AF65-F5344CB8AC3E}">
        <p14:creationId xmlns:p14="http://schemas.microsoft.com/office/powerpoint/2010/main" val="3795038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Other commercial centre zones</a:t>
            </a:r>
            <a:endParaRPr lang="en-NZ" dirty="0"/>
          </a:p>
        </p:txBody>
      </p:sp>
      <p:sp>
        <p:nvSpPr>
          <p:cNvPr id="3" name="Content Placeholder 2"/>
          <p:cNvSpPr>
            <a:spLocks noGrp="1"/>
          </p:cNvSpPr>
          <p:nvPr>
            <p:ph idx="1"/>
          </p:nvPr>
        </p:nvSpPr>
        <p:spPr>
          <a:xfrm>
            <a:off x="316871" y="1282416"/>
            <a:ext cx="6471555" cy="4840087"/>
          </a:xfrm>
        </p:spPr>
        <p:txBody>
          <a:bodyPr/>
          <a:lstStyle/>
          <a:p>
            <a:pPr marL="0" indent="0">
              <a:buNone/>
            </a:pPr>
            <a:r>
              <a:rPr lang="en-NZ" sz="2400" dirty="0" smtClean="0"/>
              <a:t>Few changes are proposed to these zones, because current planning provisions largely reflect expected heights and densities:</a:t>
            </a:r>
          </a:p>
          <a:p>
            <a:r>
              <a:rPr lang="en-NZ" sz="2400" dirty="0" smtClean="0"/>
              <a:t>Taller buildings are permitted in District Centres already (although not often built)</a:t>
            </a:r>
          </a:p>
          <a:p>
            <a:r>
              <a:rPr lang="en-NZ" sz="2400" dirty="0" smtClean="0"/>
              <a:t>Height limits in local and neighbourhood centres are proposed to be 12m-14m (3 and 4 storeys)</a:t>
            </a:r>
          </a:p>
          <a:p>
            <a:r>
              <a:rPr lang="en-NZ" sz="2400" dirty="0" smtClean="0"/>
              <a:t>Proposed MDRS style built form controls. </a:t>
            </a:r>
          </a:p>
          <a:p>
            <a:pPr marL="0" indent="0">
              <a:buNone/>
            </a:pPr>
            <a:endParaRPr lang="en-NZ" dirty="0"/>
          </a:p>
        </p:txBody>
      </p:sp>
    </p:spTree>
    <p:extLst>
      <p:ext uri="{BB962C8B-B14F-4D97-AF65-F5344CB8AC3E}">
        <p14:creationId xmlns:p14="http://schemas.microsoft.com/office/powerpoint/2010/main" val="123926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Questions?</a:t>
            </a:r>
            <a:endParaRPr lang="en-NZ" dirty="0"/>
          </a:p>
        </p:txBody>
      </p:sp>
      <p:grpSp>
        <p:nvGrpSpPr>
          <p:cNvPr id="9" name="Group 8"/>
          <p:cNvGrpSpPr/>
          <p:nvPr/>
        </p:nvGrpSpPr>
        <p:grpSpPr>
          <a:xfrm>
            <a:off x="3259501" y="4734039"/>
            <a:ext cx="4060583" cy="1477328"/>
            <a:chOff x="3259501" y="4734039"/>
            <a:chExt cx="4060583" cy="1477328"/>
          </a:xfrm>
        </p:grpSpPr>
        <p:sp>
          <p:nvSpPr>
            <p:cNvPr id="6" name="Rectangle 5"/>
            <p:cNvSpPr/>
            <p:nvPr/>
          </p:nvSpPr>
          <p:spPr>
            <a:xfrm>
              <a:off x="4515265" y="4734039"/>
              <a:ext cx="2804819" cy="1477328"/>
            </a:xfrm>
            <a:prstGeom prst="rect">
              <a:avLst/>
            </a:prstGeom>
          </p:spPr>
          <p:txBody>
            <a:bodyPr wrap="square">
              <a:spAutoFit/>
            </a:bodyPr>
            <a:lstStyle/>
            <a:p>
              <a:pPr lvl="0">
                <a:defRPr/>
              </a:pP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Go to Slido.com and enter in the code: </a:t>
              </a:r>
              <a:r>
                <a:rPr lang="en-NZ" b="1" dirty="0">
                  <a:solidFill>
                    <a:srgbClr val="FFFFFF"/>
                  </a:solidFill>
                </a:rPr>
                <a:t>894528</a:t>
              </a:r>
              <a:endParaRPr kumimoji="0" lang="en-NZ" sz="1800" b="1" i="0" u="none" strike="noStrike" kern="1200" cap="none" spc="0" normalizeH="0" baseline="0" noProof="0" dirty="0" smtClean="0">
                <a:ln>
                  <a:noFill/>
                </a:ln>
                <a:solidFill>
                  <a:srgbClr val="FFFFFF"/>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smtClean="0">
                  <a:ln>
                    <a:noFill/>
                  </a:ln>
                  <a:solidFill>
                    <a:srgbClr val="FFFFFF"/>
                  </a:solidFill>
                  <a:effectLst/>
                  <a:uLnTx/>
                  <a:uFillTx/>
                  <a:latin typeface="Source Sans Pro"/>
                  <a:ea typeface="+mn-ea"/>
                  <a:cs typeface="+mn-cs"/>
                </a:rPr>
                <a:t>Alternatively, you can join by scanning this QR code</a:t>
              </a:r>
              <a:endParaRPr kumimoji="0" lang="en-NZ" sz="1800" b="0" i="0" u="none" strike="noStrike" kern="1200" cap="none" spc="0" normalizeH="0" baseline="0" noProof="0" dirty="0">
                <a:ln>
                  <a:noFill/>
                </a:ln>
                <a:solidFill>
                  <a:srgbClr val="FFFFFF"/>
                </a:solidFill>
                <a:effectLst/>
                <a:uLnTx/>
                <a:uFillTx/>
                <a:latin typeface="Source Sans Pro"/>
                <a:ea typeface="+mn-ea"/>
                <a:cs typeface="+mn-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9501" y="4761002"/>
              <a:ext cx="1173366" cy="1173366"/>
            </a:xfrm>
            <a:prstGeom prst="rect">
              <a:avLst/>
            </a:prstGeom>
          </p:spPr>
        </p:pic>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482" y="4605179"/>
            <a:ext cx="1735048" cy="1735048"/>
          </a:xfrm>
          <a:prstGeom prst="rect">
            <a:avLst/>
          </a:prstGeom>
        </p:spPr>
      </p:pic>
      <p:sp>
        <p:nvSpPr>
          <p:cNvPr id="5" name="Text Placeholder 4"/>
          <p:cNvSpPr>
            <a:spLocks noGrp="1"/>
          </p:cNvSpPr>
          <p:nvPr>
            <p:ph type="body" sz="quarter" idx="10"/>
          </p:nvPr>
        </p:nvSpPr>
        <p:spPr/>
        <p:txBody>
          <a:bodyPr/>
          <a:lstStyle/>
          <a:p>
            <a:endParaRPr lang="en-NZ"/>
          </a:p>
        </p:txBody>
      </p:sp>
    </p:spTree>
    <p:extLst>
      <p:ext uri="{BB962C8B-B14F-4D97-AF65-F5344CB8AC3E}">
        <p14:creationId xmlns:p14="http://schemas.microsoft.com/office/powerpoint/2010/main" val="3104578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63" y="1580515"/>
            <a:ext cx="7618742" cy="1707197"/>
          </a:xfrm>
        </p:spPr>
        <p:txBody>
          <a:bodyPr/>
          <a:lstStyle/>
          <a:p>
            <a:r>
              <a:rPr lang="en-NZ" dirty="0" smtClean="0"/>
              <a:t>Have your Say</a:t>
            </a:r>
            <a:endParaRPr lang="en-NZ" dirty="0"/>
          </a:p>
        </p:txBody>
      </p:sp>
      <p:sp>
        <p:nvSpPr>
          <p:cNvPr id="3" name="Text Placeholder 2"/>
          <p:cNvSpPr>
            <a:spLocks noGrp="1"/>
          </p:cNvSpPr>
          <p:nvPr>
            <p:ph type="body" sz="quarter" idx="10"/>
          </p:nvPr>
        </p:nvSpPr>
        <p:spPr>
          <a:xfrm>
            <a:off x="601663" y="2601232"/>
            <a:ext cx="5887914" cy="733062"/>
          </a:xfrm>
        </p:spPr>
        <p:txBody>
          <a:bodyPr/>
          <a:lstStyle/>
          <a:p>
            <a:r>
              <a:rPr lang="en-NZ" dirty="0" smtClean="0"/>
              <a:t>Provide feedback until 13 May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63" y="3176497"/>
            <a:ext cx="3465240" cy="849022"/>
          </a:xfrm>
          <a:prstGeom prst="rect">
            <a:avLst/>
          </a:prstGeom>
        </p:spPr>
      </p:pic>
    </p:spTree>
    <p:extLst>
      <p:ext uri="{BB962C8B-B14F-4D97-AF65-F5344CB8AC3E}">
        <p14:creationId xmlns:p14="http://schemas.microsoft.com/office/powerpoint/2010/main" val="3090616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What can you provide feedback on?    </a:t>
            </a:r>
            <a:endParaRPr lang="en-NZ" dirty="0"/>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smtClean="0">
                <a:ln>
                  <a:noFill/>
                </a:ln>
                <a:solidFill>
                  <a:srgbClr val="414042">
                    <a:tint val="75000"/>
                  </a:srgbClr>
                </a:solidFill>
                <a:effectLst/>
                <a:uLnTx/>
                <a:uFillTx/>
                <a:latin typeface="Source Sans Pro"/>
                <a:ea typeface="+mn-ea"/>
                <a:cs typeface="+mn-cs"/>
              </a:rPr>
              <a:t>Housing &amp; Business Choice Webinar - Residential Intensification</a:t>
            </a:r>
            <a:endParaRPr kumimoji="0" lang="en-NZ" sz="900" b="0" i="0" u="none" strike="noStrike" kern="1200" cap="none" spc="0" normalizeH="0" baseline="0" noProof="0" dirty="0">
              <a:ln>
                <a:noFill/>
              </a:ln>
              <a:solidFill>
                <a:srgbClr val="414042">
                  <a:tint val="75000"/>
                </a:srgbClr>
              </a:solidFill>
              <a:effectLst/>
              <a:uLnTx/>
              <a:uFillTx/>
              <a:latin typeface="Source Sans Pro"/>
              <a:ea typeface="+mn-ea"/>
              <a:cs typeface="+mn-cs"/>
            </a:endParaRPr>
          </a:p>
        </p:txBody>
      </p:sp>
      <p:graphicFrame>
        <p:nvGraphicFramePr>
          <p:cNvPr id="3" name="Table 2"/>
          <p:cNvGraphicFramePr>
            <a:graphicFrameLocks noGrp="1"/>
          </p:cNvGraphicFramePr>
          <p:nvPr>
            <p:extLst/>
          </p:nvPr>
        </p:nvGraphicFramePr>
        <p:xfrm>
          <a:off x="589911" y="1100104"/>
          <a:ext cx="10972800" cy="4960376"/>
        </p:xfrm>
        <a:graphic>
          <a:graphicData uri="http://schemas.openxmlformats.org/drawingml/2006/table">
            <a:tbl>
              <a:tblPr firstRow="1" bandRow="1">
                <a:tableStyleId>{5C22544A-7EE6-4342-B048-85BDC9FD1C3A}</a:tableStyleId>
              </a:tblPr>
              <a:tblGrid>
                <a:gridCol w="2493464">
                  <a:extLst>
                    <a:ext uri="{9D8B030D-6E8A-4147-A177-3AD203B41FA5}">
                      <a16:colId xmlns:a16="http://schemas.microsoft.com/office/drawing/2014/main" val="981623620"/>
                    </a:ext>
                  </a:extLst>
                </a:gridCol>
                <a:gridCol w="8479336">
                  <a:extLst>
                    <a:ext uri="{9D8B030D-6E8A-4147-A177-3AD203B41FA5}">
                      <a16:colId xmlns:a16="http://schemas.microsoft.com/office/drawing/2014/main" val="851991602"/>
                    </a:ext>
                  </a:extLst>
                </a:gridCol>
              </a:tblGrid>
              <a:tr h="389237">
                <a:tc>
                  <a:txBody>
                    <a:bodyPr/>
                    <a:lstStyle/>
                    <a:p>
                      <a:r>
                        <a:rPr lang="en-NZ" dirty="0" smtClean="0"/>
                        <a:t>Name</a:t>
                      </a:r>
                      <a:endParaRPr lang="en-NZ" dirty="0"/>
                    </a:p>
                  </a:txBody>
                  <a:tcPr/>
                </a:tc>
                <a:tc>
                  <a:txBody>
                    <a:bodyPr/>
                    <a:lstStyle/>
                    <a:p>
                      <a:r>
                        <a:rPr lang="en-NZ" dirty="0" smtClean="0"/>
                        <a:t>Description</a:t>
                      </a:r>
                      <a:r>
                        <a:rPr lang="en-NZ" baseline="0" dirty="0" smtClean="0"/>
                        <a:t>  </a:t>
                      </a:r>
                      <a:endParaRPr lang="en-NZ" dirty="0"/>
                    </a:p>
                  </a:txBody>
                  <a:tcPr/>
                </a:tc>
                <a:extLst>
                  <a:ext uri="{0D108BD9-81ED-4DB2-BD59-A6C34878D82A}">
                    <a16:rowId xmlns:a16="http://schemas.microsoft.com/office/drawing/2014/main" val="1056583263"/>
                  </a:ext>
                </a:extLst>
              </a:tr>
              <a:tr h="1278797">
                <a:tc>
                  <a:txBody>
                    <a:bodyPr/>
                    <a:lstStyle/>
                    <a:p>
                      <a:r>
                        <a:rPr lang="en-NZ" b="1" dirty="0" smtClean="0"/>
                        <a:t>Draft Housing and</a:t>
                      </a:r>
                      <a:r>
                        <a:rPr lang="en-NZ" b="1" baseline="0" dirty="0" smtClean="0"/>
                        <a:t> Business Choice </a:t>
                      </a:r>
                    </a:p>
                    <a:p>
                      <a:r>
                        <a:rPr lang="en-NZ" sz="1200" b="1" baseline="0" dirty="0" smtClean="0"/>
                        <a:t>(Plan Change 14)</a:t>
                      </a:r>
                      <a:endParaRPr lang="en-NZ" sz="1200" b="1" dirty="0"/>
                    </a:p>
                  </a:txBody>
                  <a:tcPr/>
                </a:tc>
                <a:tc>
                  <a:txBody>
                    <a:bodyPr/>
                    <a:lstStyle/>
                    <a:p>
                      <a:r>
                        <a:rPr lang="en-NZ" sz="1800" kern="1200" dirty="0" smtClean="0">
                          <a:solidFill>
                            <a:schemeClr val="dk1"/>
                          </a:solidFill>
                          <a:effectLst/>
                          <a:latin typeface="+mn-lt"/>
                          <a:ea typeface="+mn-ea"/>
                          <a:cs typeface="+mn-cs"/>
                        </a:rPr>
                        <a:t>Shaping how and where we grow by enabling more development within the city’s existing footprint. We need to make</a:t>
                      </a:r>
                      <a:r>
                        <a:rPr lang="en-NZ" sz="1800" kern="1200" baseline="0" dirty="0" smtClean="0">
                          <a:solidFill>
                            <a:schemeClr val="dk1"/>
                          </a:solidFill>
                          <a:effectLst/>
                          <a:latin typeface="+mn-lt"/>
                          <a:ea typeface="+mn-ea"/>
                          <a:cs typeface="+mn-cs"/>
                        </a:rPr>
                        <a:t> these changes to give effect to the Government’s National Policy Statement- Urban Development (NPS-UD) and recent amendments to the Resource Management Act (RMA) that enable greater housing supply. </a:t>
                      </a:r>
                      <a:endParaRPr lang="en-NZ" dirty="0"/>
                    </a:p>
                  </a:txBody>
                  <a:tcPr/>
                </a:tc>
                <a:extLst>
                  <a:ext uri="{0D108BD9-81ED-4DB2-BD59-A6C34878D82A}">
                    <a16:rowId xmlns:a16="http://schemas.microsoft.com/office/drawing/2014/main" val="3668722125"/>
                  </a:ext>
                </a:extLst>
              </a:tr>
              <a:tr h="748146">
                <a:tc>
                  <a:txBody>
                    <a:bodyPr/>
                    <a:lstStyle/>
                    <a:p>
                      <a:r>
                        <a:rPr lang="en-NZ" b="1" dirty="0" smtClean="0"/>
                        <a:t>Draft Coastal</a:t>
                      </a:r>
                      <a:r>
                        <a:rPr lang="en-NZ" b="1" baseline="0" dirty="0" smtClean="0"/>
                        <a:t> Hazards</a:t>
                      </a:r>
                      <a:r>
                        <a:rPr lang="en-NZ" sz="1200" b="1" baseline="0" dirty="0" smtClean="0"/>
                        <a:t> </a:t>
                      </a:r>
                    </a:p>
                    <a:p>
                      <a:r>
                        <a:rPr lang="en-NZ" sz="1200" b="1" baseline="0" dirty="0" smtClean="0"/>
                        <a:t>(Plan Change 12)</a:t>
                      </a:r>
                      <a:endParaRPr lang="en-NZ"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smtClean="0">
                          <a:solidFill>
                            <a:schemeClr val="dk1"/>
                          </a:solidFill>
                          <a:effectLst/>
                          <a:latin typeface="+mn-lt"/>
                          <a:ea typeface="+mn-ea"/>
                          <a:cs typeface="+mn-cs"/>
                        </a:rPr>
                        <a:t>Avoiding increased harm to people an property exposed to coastal hazards such as flooding</a:t>
                      </a:r>
                      <a:r>
                        <a:rPr lang="en-NZ" sz="1800" kern="1200" baseline="0" dirty="0" smtClean="0">
                          <a:solidFill>
                            <a:schemeClr val="dk1"/>
                          </a:solidFill>
                          <a:effectLst/>
                          <a:latin typeface="+mn-lt"/>
                          <a:ea typeface="+mn-ea"/>
                          <a:cs typeface="+mn-cs"/>
                        </a:rPr>
                        <a:t> </a:t>
                      </a:r>
                      <a:r>
                        <a:rPr lang="en-NZ" sz="1800" kern="1200" dirty="0" smtClean="0">
                          <a:solidFill>
                            <a:schemeClr val="dk1"/>
                          </a:solidFill>
                          <a:effectLst/>
                          <a:latin typeface="+mn-lt"/>
                          <a:ea typeface="+mn-ea"/>
                          <a:cs typeface="+mn-cs"/>
                        </a:rPr>
                        <a:t>and erosion.</a:t>
                      </a:r>
                    </a:p>
                  </a:txBody>
                  <a:tcPr/>
                </a:tc>
                <a:extLst>
                  <a:ext uri="{0D108BD9-81ED-4DB2-BD59-A6C34878D82A}">
                    <a16:rowId xmlns:a16="http://schemas.microsoft.com/office/drawing/2014/main" val="308138562"/>
                  </a:ext>
                </a:extLst>
              </a:tr>
              <a:tr h="1571105">
                <a:tc>
                  <a:txBody>
                    <a:bodyPr/>
                    <a:lstStyle/>
                    <a:p>
                      <a:r>
                        <a:rPr lang="en-NZ" sz="1800" b="1" kern="1200" dirty="0" smtClean="0">
                          <a:solidFill>
                            <a:schemeClr val="dk1"/>
                          </a:solidFill>
                          <a:latin typeface="+mn-lt"/>
                          <a:ea typeface="+mn-ea"/>
                          <a:cs typeface="+mn-cs"/>
                        </a:rPr>
                        <a:t>Draft Heritage </a:t>
                      </a:r>
                      <a:r>
                        <a:rPr lang="en-NZ" sz="1200" b="1" kern="1200" dirty="0" smtClean="0">
                          <a:solidFill>
                            <a:schemeClr val="dk1"/>
                          </a:solidFill>
                          <a:latin typeface="+mn-lt"/>
                          <a:ea typeface="+mn-ea"/>
                          <a:cs typeface="+mn-cs"/>
                        </a:rPr>
                        <a:t>(Plan Change 13)</a:t>
                      </a:r>
                      <a:endParaRPr lang="en-NZ" sz="1200" b="1" kern="1200" dirty="0">
                        <a:solidFill>
                          <a:schemeClr val="dk1"/>
                        </a:solidFill>
                        <a:latin typeface="+mn-lt"/>
                        <a:ea typeface="+mn-ea"/>
                        <a:cs typeface="+mn-cs"/>
                      </a:endParaRPr>
                    </a:p>
                  </a:txBody>
                  <a:tcPr/>
                </a:tc>
                <a:tc>
                  <a:txBody>
                    <a:bodyPr/>
                    <a:lstStyle/>
                    <a:p>
                      <a:r>
                        <a:rPr lang="en-NZ" sz="1800" kern="1200" dirty="0" smtClean="0">
                          <a:solidFill>
                            <a:schemeClr val="dk1"/>
                          </a:solidFill>
                          <a:effectLst/>
                          <a:latin typeface="+mn-lt"/>
                          <a:ea typeface="+mn-ea"/>
                          <a:cs typeface="+mn-cs"/>
                        </a:rPr>
                        <a:t>Creating new residential heritage areas to protect Christchurch’s special identity and character</a:t>
                      </a:r>
                      <a:r>
                        <a:rPr lang="en-NZ" sz="1800" kern="1200" baseline="0" dirty="0" smtClean="0">
                          <a:solidFill>
                            <a:schemeClr val="dk1"/>
                          </a:solidFill>
                          <a:effectLst/>
                          <a:latin typeface="+mn-lt"/>
                          <a:ea typeface="+mn-ea"/>
                          <a:cs typeface="+mn-cs"/>
                        </a:rPr>
                        <a:t> – </a:t>
                      </a:r>
                      <a:r>
                        <a:rPr lang="en-NZ" sz="1800" kern="1200" dirty="0" smtClean="0">
                          <a:solidFill>
                            <a:schemeClr val="dk1"/>
                          </a:solidFill>
                          <a:effectLst/>
                          <a:latin typeface="+mn-lt"/>
                          <a:ea typeface="+mn-ea"/>
                          <a:cs typeface="+mn-cs"/>
                        </a:rPr>
                        <a:t>we are proposing that 11 new residential heritage areas across the city be identified in the District Plan to protect Christchurch’s special identity and heritage</a:t>
                      </a:r>
                      <a:r>
                        <a:rPr lang="en-NZ" sz="1800" kern="1200" baseline="0" dirty="0" smtClean="0">
                          <a:solidFill>
                            <a:schemeClr val="dk1"/>
                          </a:solidFill>
                          <a:effectLst/>
                          <a:latin typeface="+mn-lt"/>
                          <a:ea typeface="+mn-ea"/>
                          <a:cs typeface="+mn-cs"/>
                        </a:rPr>
                        <a:t> values. </a:t>
                      </a:r>
                      <a:r>
                        <a:rPr lang="en-NZ" sz="1800" kern="1200" dirty="0" smtClean="0">
                          <a:solidFill>
                            <a:schemeClr val="dk1"/>
                          </a:solidFill>
                          <a:effectLst/>
                          <a:latin typeface="+mn-lt"/>
                          <a:ea typeface="+mn-ea"/>
                          <a:cs typeface="+mn-cs"/>
                        </a:rPr>
                        <a:t> Adding a total of 65 buildings, items and interiors to the Schedule of Significant Historic Heritage.</a:t>
                      </a:r>
                      <a:endParaRPr lang="en-NZ" dirty="0"/>
                    </a:p>
                  </a:txBody>
                  <a:tcPr/>
                </a:tc>
                <a:extLst>
                  <a:ext uri="{0D108BD9-81ED-4DB2-BD59-A6C34878D82A}">
                    <a16:rowId xmlns:a16="http://schemas.microsoft.com/office/drawing/2014/main" val="3303869400"/>
                  </a:ext>
                </a:extLst>
              </a:tr>
              <a:tr h="973091">
                <a:tc>
                  <a:txBody>
                    <a:bodyPr/>
                    <a:lstStyle/>
                    <a:p>
                      <a:r>
                        <a:rPr lang="en-NZ" sz="1800" b="1" kern="1200" dirty="0" smtClean="0">
                          <a:solidFill>
                            <a:schemeClr val="dk1"/>
                          </a:solidFill>
                          <a:latin typeface="+mn-lt"/>
                          <a:ea typeface="+mn-ea"/>
                          <a:cs typeface="+mn-cs"/>
                        </a:rPr>
                        <a:t>Draft Radio Communication Pathways </a:t>
                      </a:r>
                      <a:r>
                        <a:rPr lang="en-NZ" sz="1200" b="1" kern="1200" dirty="0" smtClean="0">
                          <a:solidFill>
                            <a:schemeClr val="dk1"/>
                          </a:solidFill>
                          <a:latin typeface="+mn-lt"/>
                          <a:ea typeface="+mn-ea"/>
                          <a:cs typeface="+mn-cs"/>
                        </a:rPr>
                        <a:t>(Plan Change 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smtClean="0">
                          <a:solidFill>
                            <a:schemeClr val="dk1"/>
                          </a:solidFill>
                          <a:effectLst/>
                          <a:latin typeface="+mn-lt"/>
                          <a:ea typeface="+mn-ea"/>
                          <a:cs typeface="+mn-cs"/>
                        </a:rPr>
                        <a:t>Protecting our emergency radio communication airspace by controlling building heights/development that block it.</a:t>
                      </a:r>
                      <a:endParaRPr lang="en-NZ" sz="1800" b="0" i="0" u="none" strike="noStrike"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414683710"/>
                  </a:ext>
                </a:extLst>
              </a:tr>
            </a:tbl>
          </a:graphicData>
        </a:graphic>
      </p:graphicFrame>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414042">
                    <a:tint val="75000"/>
                  </a:srgbClr>
                </a:solidFill>
                <a:effectLst/>
                <a:uLnTx/>
                <a:uFillTx/>
                <a:latin typeface="Source Sans Pro"/>
                <a:ea typeface="+mn-ea"/>
                <a:cs typeface="+mn-cs"/>
              </a:rPr>
              <a:t>2 May 2022</a:t>
            </a:r>
            <a:endParaRPr kumimoji="0" lang="en-NZ" sz="900" b="0" i="0" u="none" strike="noStrike" kern="1200" cap="none" spc="0" normalizeH="0" baseline="0" noProof="0" dirty="0">
              <a:ln>
                <a:noFill/>
              </a:ln>
              <a:solidFill>
                <a:srgbClr val="414042">
                  <a:tint val="75000"/>
                </a:srgbClr>
              </a:solidFill>
              <a:effectLst/>
              <a:uLnTx/>
              <a:uFillTx/>
              <a:latin typeface="Source Sans Pro"/>
              <a:ea typeface="+mn-ea"/>
              <a:cs typeface="+mn-cs"/>
            </a:endParaRPr>
          </a:p>
        </p:txBody>
      </p:sp>
    </p:spTree>
    <p:extLst>
      <p:ext uri="{BB962C8B-B14F-4D97-AF65-F5344CB8AC3E}">
        <p14:creationId xmlns:p14="http://schemas.microsoft.com/office/powerpoint/2010/main" val="4055162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What can you provide feedback on?</a:t>
            </a:r>
          </a:p>
        </p:txBody>
      </p:sp>
      <p:sp>
        <p:nvSpPr>
          <p:cNvPr id="8" name="Content Placeholder 3"/>
          <p:cNvSpPr>
            <a:spLocks noGrp="1"/>
          </p:cNvSpPr>
          <p:nvPr>
            <p:ph sz="half" idx="1"/>
          </p:nvPr>
        </p:nvSpPr>
        <p:spPr>
          <a:xfrm>
            <a:off x="6816722" y="2043308"/>
            <a:ext cx="5019031" cy="3210336"/>
          </a:xfrm>
        </p:spPr>
        <p:txBody>
          <a:bodyPr wrap="square">
            <a:noAutofit/>
          </a:bodyPr>
          <a:lstStyle/>
          <a:p>
            <a:pPr marL="0" indent="0">
              <a:buNone/>
            </a:pPr>
            <a:r>
              <a:rPr lang="en-NZ" sz="2400" dirty="0"/>
              <a:t>Do you have any comments about other elements of the proposed </a:t>
            </a:r>
            <a:r>
              <a:rPr lang="en-NZ" sz="2400" dirty="0" smtClean="0"/>
              <a:t>Draft Heritage </a:t>
            </a:r>
            <a:r>
              <a:rPr lang="en-NZ" sz="2400" dirty="0"/>
              <a:t>Plan Change</a:t>
            </a:r>
            <a:r>
              <a:rPr lang="en-NZ" sz="2400" dirty="0" smtClean="0"/>
              <a:t>?</a:t>
            </a:r>
          </a:p>
          <a:p>
            <a:pPr marL="0" indent="0">
              <a:buNone/>
            </a:pPr>
            <a:endParaRPr lang="en-NZ" sz="2400" dirty="0"/>
          </a:p>
          <a:p>
            <a:pPr marL="0" indent="0">
              <a:buNone/>
            </a:pPr>
            <a:r>
              <a:rPr lang="en-US" altLang="en-US" sz="2400" dirty="0">
                <a:solidFill>
                  <a:srgbClr val="414042"/>
                </a:solidFill>
              </a:rPr>
              <a:t>Do you have any comments on the proposed Residential Heritage </a:t>
            </a:r>
            <a:r>
              <a:rPr lang="en-US" altLang="en-US" sz="2400" dirty="0" smtClean="0">
                <a:solidFill>
                  <a:srgbClr val="414042"/>
                </a:solidFill>
              </a:rPr>
              <a:t>Areas?</a:t>
            </a:r>
            <a:endParaRPr lang="en-NZ" altLang="en-US" sz="2400" dirty="0"/>
          </a:p>
          <a:p>
            <a:pPr marL="0" indent="0">
              <a:buNone/>
            </a:pPr>
            <a:endParaRPr lang="en-NZ" sz="2400" dirty="0"/>
          </a:p>
          <a:p>
            <a:pPr marL="0" indent="0">
              <a:buNone/>
            </a:pPr>
            <a:r>
              <a:rPr lang="en-NZ" dirty="0" smtClean="0"/>
              <a:t>ccc.govt.nz/</a:t>
            </a:r>
            <a:r>
              <a:rPr lang="en-NZ" dirty="0" err="1" smtClean="0"/>
              <a:t>haveyoursay</a:t>
            </a:r>
            <a:endParaRPr lang="en-NZ" dirty="0" smtClean="0"/>
          </a:p>
        </p:txBody>
      </p:sp>
      <p:sp>
        <p:nvSpPr>
          <p:cNvPr id="10" name="Footer Placeholder 4"/>
          <p:cNvSpPr>
            <a:spLocks noGrp="1"/>
          </p:cNvSpPr>
          <p:nvPr>
            <p:ph type="ftr" sz="quarter" idx="11"/>
          </p:nvPr>
        </p:nvSpPr>
        <p:spPr>
          <a:xfrm>
            <a:off x="316871" y="6356350"/>
            <a:ext cx="459937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smtClean="0">
                <a:ln>
                  <a:noFill/>
                </a:ln>
                <a:solidFill>
                  <a:srgbClr val="414042">
                    <a:tint val="75000"/>
                  </a:srgbClr>
                </a:solidFill>
                <a:effectLst/>
                <a:uLnTx/>
                <a:uFillTx/>
                <a:latin typeface="Source Sans Pro"/>
                <a:ea typeface="+mn-ea"/>
                <a:cs typeface="+mn-cs"/>
              </a:rPr>
              <a:t>Housing &amp; Business Choice Webinar - Residential Intensification</a:t>
            </a:r>
            <a:endParaRPr kumimoji="0" lang="en-NZ" sz="900" b="0" i="0" u="none" strike="noStrike" kern="1200" cap="none" spc="0" normalizeH="0" baseline="0" noProof="0" dirty="0">
              <a:ln>
                <a:noFill/>
              </a:ln>
              <a:solidFill>
                <a:srgbClr val="414042">
                  <a:tint val="75000"/>
                </a:srgbClr>
              </a:solidFill>
              <a:effectLst/>
              <a:uLnTx/>
              <a:uFillTx/>
              <a:latin typeface="Source Sans Pro"/>
              <a:ea typeface="+mn-ea"/>
              <a:cs typeface="+mn-cs"/>
            </a:endParaRPr>
          </a:p>
        </p:txBody>
      </p:sp>
      <p:pic>
        <p:nvPicPr>
          <p:cNvPr id="7" name="Picture 6"/>
          <p:cNvPicPr>
            <a:picLocks noChangeAspect="1"/>
          </p:cNvPicPr>
          <p:nvPr/>
        </p:nvPicPr>
        <p:blipFill>
          <a:blip r:embed="rId2"/>
          <a:stretch>
            <a:fillRect/>
          </a:stretch>
        </p:blipFill>
        <p:spPr>
          <a:xfrm>
            <a:off x="316871" y="2043308"/>
            <a:ext cx="6185317" cy="3210335"/>
          </a:xfrm>
          <a:prstGeom prst="rect">
            <a:avLst/>
          </a:prstGeom>
        </p:spPr>
      </p:pic>
      <p:sp>
        <p:nvSpPr>
          <p:cNvPr id="6" name="Rectangle 3"/>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414042"/>
                </a:solidFill>
                <a:effectLst/>
                <a:uLnTx/>
                <a:uFillTx/>
                <a:latin typeface="Arial" panose="020B0604020202020204" pitchFamily="34" charset="0"/>
                <a:ea typeface="+mn-ea"/>
                <a:cs typeface="+mn-cs"/>
              </a:rPr>
              <a:t/>
            </a:r>
            <a:br>
              <a:rPr kumimoji="0" lang="en-US" altLang="en-US" sz="1800" b="0" i="0" u="none" strike="noStrike" kern="1200" cap="none" spc="0" normalizeH="0" baseline="0" noProof="0" dirty="0" smtClean="0">
                <a:ln>
                  <a:noFill/>
                </a:ln>
                <a:solidFill>
                  <a:srgbClr val="414042"/>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smtClean="0">
              <a:ln>
                <a:noFill/>
              </a:ln>
              <a:solidFill>
                <a:srgbClr val="414042"/>
              </a:solidFill>
              <a:effectLst/>
              <a:uLnTx/>
              <a:uFillTx/>
              <a:latin typeface="Arial" panose="020B0604020202020204" pitchFamily="34" charset="0"/>
              <a:ea typeface="+mn-ea"/>
              <a:cs typeface="+mn-cs"/>
            </a:endParaRP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414042">
                    <a:tint val="75000"/>
                  </a:srgbClr>
                </a:solidFill>
                <a:effectLst/>
                <a:uLnTx/>
                <a:uFillTx/>
                <a:latin typeface="Source Sans Pro"/>
                <a:ea typeface="+mn-ea"/>
                <a:cs typeface="+mn-cs"/>
              </a:rPr>
              <a:t>2 May 2022</a:t>
            </a:r>
            <a:endParaRPr kumimoji="0" lang="en-NZ" sz="900" b="0" i="0" u="none" strike="noStrike" kern="1200" cap="none" spc="0" normalizeH="0" baseline="0" noProof="0" dirty="0">
              <a:ln>
                <a:noFill/>
              </a:ln>
              <a:solidFill>
                <a:srgbClr val="414042">
                  <a:tint val="75000"/>
                </a:srgbClr>
              </a:solidFill>
              <a:effectLst/>
              <a:uLnTx/>
              <a:uFillTx/>
              <a:latin typeface="Source Sans Pro"/>
              <a:ea typeface="+mn-ea"/>
              <a:cs typeface="+mn-cs"/>
            </a:endParaRPr>
          </a:p>
        </p:txBody>
      </p:sp>
    </p:spTree>
    <p:extLst>
      <p:ext uri="{BB962C8B-B14F-4D97-AF65-F5344CB8AC3E}">
        <p14:creationId xmlns:p14="http://schemas.microsoft.com/office/powerpoint/2010/main" val="3024594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What </a:t>
            </a:r>
            <a:r>
              <a:rPr lang="en-NZ" dirty="0" smtClean="0"/>
              <a:t>we’re </a:t>
            </a:r>
            <a:r>
              <a:rPr lang="en-NZ" dirty="0"/>
              <a:t>going to cover</a:t>
            </a:r>
          </a:p>
        </p:txBody>
      </p:sp>
      <p:sp>
        <p:nvSpPr>
          <p:cNvPr id="3" name="Content Placeholder 2"/>
          <p:cNvSpPr>
            <a:spLocks noGrp="1"/>
          </p:cNvSpPr>
          <p:nvPr>
            <p:ph sz="half" idx="1"/>
          </p:nvPr>
        </p:nvSpPr>
        <p:spPr>
          <a:xfrm>
            <a:off x="316870" y="1443788"/>
            <a:ext cx="11239403" cy="4180913"/>
          </a:xfrm>
        </p:spPr>
        <p:txBody>
          <a:bodyPr/>
          <a:lstStyle/>
          <a:p>
            <a:r>
              <a:rPr lang="en-NZ" sz="2400" dirty="0" smtClean="0"/>
              <a:t>Introductions and webinar format</a:t>
            </a:r>
          </a:p>
          <a:p>
            <a:r>
              <a:rPr lang="en-NZ" sz="2400" dirty="0" smtClean="0"/>
              <a:t>How to participate</a:t>
            </a:r>
          </a:p>
          <a:p>
            <a:r>
              <a:rPr lang="en-NZ" sz="2400" dirty="0" smtClean="0"/>
              <a:t>Overview of legislative changes</a:t>
            </a:r>
          </a:p>
          <a:p>
            <a:r>
              <a:rPr lang="en-NZ" sz="2400" dirty="0" smtClean="0"/>
              <a:t>Scope of plan change</a:t>
            </a:r>
          </a:p>
          <a:p>
            <a:r>
              <a:rPr lang="en-NZ" sz="2400" dirty="0" smtClean="0"/>
              <a:t>Proposed zoning</a:t>
            </a:r>
          </a:p>
          <a:p>
            <a:r>
              <a:rPr lang="en-NZ" sz="2400" dirty="0" smtClean="0"/>
              <a:t>Commercial </a:t>
            </a:r>
            <a:r>
              <a:rPr lang="en-NZ" sz="2400" dirty="0"/>
              <a:t>and urban design controls</a:t>
            </a:r>
            <a:endParaRPr lang="en-NZ" sz="2400" dirty="0" smtClean="0"/>
          </a:p>
          <a:p>
            <a:r>
              <a:rPr lang="en-NZ" sz="2400" dirty="0" smtClean="0"/>
              <a:t>Making feedback &amp; decision making</a:t>
            </a:r>
          </a:p>
          <a:p>
            <a:r>
              <a:rPr lang="en-NZ" sz="2400" dirty="0" smtClean="0"/>
              <a:t>Wrap up</a:t>
            </a:r>
            <a:endParaRPr lang="en-NZ" sz="2400" dirty="0"/>
          </a:p>
        </p:txBody>
      </p:sp>
      <p:sp>
        <p:nvSpPr>
          <p:cNvPr id="5" name="Date Placeholder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414042">
                    <a:tint val="75000"/>
                  </a:srgbClr>
                </a:solidFill>
                <a:effectLst/>
                <a:uLnTx/>
                <a:uFillTx/>
                <a:latin typeface="Source Sans Pro"/>
                <a:ea typeface="+mn-ea"/>
                <a:cs typeface="+mn-cs"/>
              </a:rPr>
              <a:t>2 May 2022</a:t>
            </a:r>
            <a:endParaRPr kumimoji="0" lang="en-NZ" sz="900" b="0" i="0" u="none" strike="noStrike" kern="1200" cap="none" spc="0" normalizeH="0" baseline="0" noProof="0" dirty="0">
              <a:ln>
                <a:noFill/>
              </a:ln>
              <a:solidFill>
                <a:srgbClr val="414042">
                  <a:tint val="75000"/>
                </a:srgbClr>
              </a:solidFill>
              <a:effectLst/>
              <a:uLnTx/>
              <a:uFillTx/>
              <a:latin typeface="Source Sans Pro"/>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smtClean="0">
                <a:ln>
                  <a:noFill/>
                </a:ln>
                <a:solidFill>
                  <a:srgbClr val="414042">
                    <a:tint val="75000"/>
                  </a:srgbClr>
                </a:solidFill>
                <a:effectLst/>
                <a:uLnTx/>
                <a:uFillTx/>
                <a:latin typeface="Source Sans Pro"/>
                <a:ea typeface="+mn-ea"/>
                <a:cs typeface="+mn-cs"/>
              </a:rPr>
              <a:t>Housing &amp; Business Choice Webinar - Residential Intensification</a:t>
            </a:r>
            <a:endParaRPr kumimoji="0" lang="en-NZ" sz="900" b="0" i="0" u="none" strike="noStrike" kern="1200" cap="none" spc="0" normalizeH="0" baseline="0" noProof="0" dirty="0">
              <a:ln>
                <a:noFill/>
              </a:ln>
              <a:solidFill>
                <a:srgbClr val="414042">
                  <a:tint val="75000"/>
                </a:srgbClr>
              </a:solidFill>
              <a:effectLst/>
              <a:uLnTx/>
              <a:uFillTx/>
              <a:latin typeface="Source Sans Pro"/>
              <a:ea typeface="+mn-ea"/>
              <a:cs typeface="+mn-cs"/>
            </a:endParaRPr>
          </a:p>
        </p:txBody>
      </p:sp>
    </p:spTree>
    <p:extLst>
      <p:ext uri="{BB962C8B-B14F-4D97-AF65-F5344CB8AC3E}">
        <p14:creationId xmlns:p14="http://schemas.microsoft.com/office/powerpoint/2010/main" val="25428590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Questions?</a:t>
            </a:r>
            <a:endParaRPr lang="en-NZ" dirty="0"/>
          </a:p>
        </p:txBody>
      </p:sp>
      <p:grpSp>
        <p:nvGrpSpPr>
          <p:cNvPr id="9" name="Group 8"/>
          <p:cNvGrpSpPr/>
          <p:nvPr/>
        </p:nvGrpSpPr>
        <p:grpSpPr>
          <a:xfrm>
            <a:off x="3259501" y="4734039"/>
            <a:ext cx="4060583" cy="1477328"/>
            <a:chOff x="3259501" y="4734039"/>
            <a:chExt cx="4060583" cy="1477328"/>
          </a:xfrm>
        </p:grpSpPr>
        <p:sp>
          <p:nvSpPr>
            <p:cNvPr id="6" name="Rectangle 5"/>
            <p:cNvSpPr/>
            <p:nvPr/>
          </p:nvSpPr>
          <p:spPr>
            <a:xfrm>
              <a:off x="4515265" y="4734039"/>
              <a:ext cx="2804819"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Go to Slido.com and enter in the code: </a:t>
              </a:r>
              <a:r>
                <a:rPr kumimoji="0" lang="en-NZ" sz="1800" b="1" i="0" u="none" strike="noStrike" kern="1200" cap="none" spc="0" normalizeH="0" baseline="0" noProof="0" dirty="0">
                  <a:ln>
                    <a:noFill/>
                  </a:ln>
                  <a:solidFill>
                    <a:srgbClr val="FFFFFF"/>
                  </a:solidFill>
                  <a:effectLst/>
                  <a:uLnTx/>
                  <a:uFillTx/>
                  <a:latin typeface="Source Sans Pro"/>
                  <a:ea typeface="+mn-ea"/>
                  <a:cs typeface="+mn-cs"/>
                </a:rPr>
                <a:t>894528</a:t>
              </a:r>
              <a:endParaRPr kumimoji="0" lang="en-NZ" sz="1800" b="1" i="0" u="none" strike="noStrike" kern="1200" cap="none" spc="0" normalizeH="0" baseline="0" noProof="0" dirty="0" smtClean="0">
                <a:ln>
                  <a:noFill/>
                </a:ln>
                <a:solidFill>
                  <a:srgbClr val="FFFFFF"/>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smtClean="0">
                  <a:ln>
                    <a:noFill/>
                  </a:ln>
                  <a:solidFill>
                    <a:srgbClr val="FFFFFF"/>
                  </a:solidFill>
                  <a:effectLst/>
                  <a:uLnTx/>
                  <a:uFillTx/>
                  <a:latin typeface="Source Sans Pro"/>
                  <a:ea typeface="+mn-ea"/>
                  <a:cs typeface="+mn-cs"/>
                </a:rPr>
                <a:t>Alternatively, you can join by scanning this QR code</a:t>
              </a:r>
              <a:endParaRPr kumimoji="0" lang="en-NZ" sz="1800" b="0" i="0" u="none" strike="noStrike" kern="1200" cap="none" spc="0" normalizeH="0" baseline="0" noProof="0" dirty="0">
                <a:ln>
                  <a:noFill/>
                </a:ln>
                <a:solidFill>
                  <a:srgbClr val="FFFFFF"/>
                </a:solidFill>
                <a:effectLst/>
                <a:uLnTx/>
                <a:uFillTx/>
                <a:latin typeface="Source Sans Pro"/>
                <a:ea typeface="+mn-ea"/>
                <a:cs typeface="+mn-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9501" y="4761002"/>
              <a:ext cx="1173366" cy="1173366"/>
            </a:xfrm>
            <a:prstGeom prst="rect">
              <a:avLst/>
            </a:prstGeom>
          </p:spPr>
        </p:pic>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482" y="4605179"/>
            <a:ext cx="1735048" cy="1735048"/>
          </a:xfrm>
          <a:prstGeom prst="rect">
            <a:avLst/>
          </a:prstGeom>
        </p:spPr>
      </p:pic>
      <p:sp>
        <p:nvSpPr>
          <p:cNvPr id="5" name="Text Placeholder 4"/>
          <p:cNvSpPr>
            <a:spLocks noGrp="1"/>
          </p:cNvSpPr>
          <p:nvPr>
            <p:ph type="body" sz="quarter" idx="10"/>
          </p:nvPr>
        </p:nvSpPr>
        <p:spPr/>
        <p:txBody>
          <a:bodyPr/>
          <a:lstStyle/>
          <a:p>
            <a:endParaRPr lang="en-NZ"/>
          </a:p>
        </p:txBody>
      </p:sp>
    </p:spTree>
    <p:extLst>
      <p:ext uri="{BB962C8B-B14F-4D97-AF65-F5344CB8AC3E}">
        <p14:creationId xmlns:p14="http://schemas.microsoft.com/office/powerpoint/2010/main" val="21314956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4838" y="0"/>
            <a:ext cx="9636442" cy="2186247"/>
          </a:xfrm>
        </p:spPr>
        <p:txBody>
          <a:bodyPr/>
          <a:lstStyle/>
          <a:p>
            <a:r>
              <a:rPr lang="en-NZ" sz="4800" dirty="0" smtClean="0"/>
              <a:t>Thanks for joining us </a:t>
            </a:r>
            <a:br>
              <a:rPr lang="en-NZ" sz="4800" dirty="0" smtClean="0"/>
            </a:br>
            <a:r>
              <a:rPr lang="en-NZ" sz="4800" dirty="0" smtClean="0"/>
              <a:t>for this webinar</a:t>
            </a:r>
            <a:endParaRPr lang="en-NZ" sz="4800" dirty="0"/>
          </a:p>
        </p:txBody>
      </p:sp>
      <p:sp>
        <p:nvSpPr>
          <p:cNvPr id="5" name="Content Placeholder 2"/>
          <p:cNvSpPr>
            <a:spLocks noGrp="1"/>
          </p:cNvSpPr>
          <p:nvPr>
            <p:ph sz="quarter" idx="10"/>
          </p:nvPr>
        </p:nvSpPr>
        <p:spPr>
          <a:xfrm>
            <a:off x="604838" y="2367419"/>
            <a:ext cx="9514522" cy="1338349"/>
          </a:xfrm>
        </p:spPr>
        <p:txBody>
          <a:bodyPr/>
          <a:lstStyle/>
          <a:p>
            <a:r>
              <a:rPr lang="en-NZ" sz="2000" dirty="0"/>
              <a:t>To give feedback about the </a:t>
            </a:r>
            <a:r>
              <a:rPr lang="en-NZ" sz="2000" dirty="0" smtClean="0"/>
              <a:t>webinar: </a:t>
            </a:r>
            <a:r>
              <a:rPr lang="en-NZ" sz="2000" b="1" dirty="0" smtClean="0"/>
              <a:t>engagement@ccc.govt.nz</a:t>
            </a:r>
            <a:r>
              <a:rPr lang="en-NZ" sz="2000" dirty="0" smtClean="0"/>
              <a:t> </a:t>
            </a:r>
          </a:p>
          <a:p>
            <a:r>
              <a:rPr lang="en-NZ" sz="2000" dirty="0"/>
              <a:t>To discuss any of the issues with the </a:t>
            </a:r>
            <a:r>
              <a:rPr lang="en-NZ" sz="2000" dirty="0" smtClean="0"/>
              <a:t>team: </a:t>
            </a:r>
            <a:r>
              <a:rPr lang="en-NZ" sz="2000" b="1" dirty="0" smtClean="0"/>
              <a:t>planchange@ccc.govt.nz</a:t>
            </a:r>
            <a:endParaRPr lang="en-NZ" sz="2000" b="1" dirty="0"/>
          </a:p>
          <a:p>
            <a:r>
              <a:rPr lang="en-NZ" sz="2000" dirty="0"/>
              <a:t>Phone: </a:t>
            </a:r>
            <a:r>
              <a:rPr lang="en-NZ" sz="2000" b="1" dirty="0"/>
              <a:t>03 941 </a:t>
            </a:r>
            <a:r>
              <a:rPr lang="en-NZ" sz="2000" b="1" dirty="0" smtClean="0"/>
              <a:t>6886</a:t>
            </a:r>
          </a:p>
        </p:txBody>
      </p:sp>
      <p:sp>
        <p:nvSpPr>
          <p:cNvPr id="6" name="TextBox 5"/>
          <p:cNvSpPr txBox="1"/>
          <p:nvPr/>
        </p:nvSpPr>
        <p:spPr>
          <a:xfrm>
            <a:off x="604838" y="3886940"/>
            <a:ext cx="6675528" cy="826326"/>
          </a:xfrm>
          <a:prstGeom prst="roundRect">
            <a:avLst/>
          </a:prstGeom>
          <a:solidFill>
            <a:schemeClr val="accent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smtClean="0">
                <a:ln>
                  <a:noFill/>
                </a:ln>
                <a:solidFill>
                  <a:srgbClr val="FFFFFF"/>
                </a:solidFill>
                <a:effectLst/>
                <a:uLnTx/>
                <a:uFillTx/>
                <a:latin typeface="Source Sans Pro"/>
                <a:ea typeface="+mn-ea"/>
                <a:cs typeface="+mn-cs"/>
              </a:rPr>
              <a:t>Other webinars you may wish to attend</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1800" b="0" i="0" u="none" strike="noStrike" kern="1200" cap="none" spc="0" normalizeH="0" baseline="0" noProof="0" dirty="0" smtClean="0">
                <a:ln>
                  <a:noFill/>
                </a:ln>
                <a:solidFill>
                  <a:srgbClr val="FFFFFF"/>
                </a:solidFill>
                <a:effectLst/>
                <a:uLnTx/>
                <a:uFillTx/>
                <a:latin typeface="Source Sans Pro"/>
                <a:ea typeface="+mn-ea"/>
                <a:cs typeface="+mn-cs"/>
              </a:rPr>
              <a:t>Commercial Intensification </a:t>
            </a:r>
            <a:r>
              <a:rPr kumimoji="0" lang="en-NZ" sz="1800" b="0" i="0" u="none" strike="noStrike" kern="1200" cap="none" spc="0" normalizeH="0" baseline="0" noProof="0" dirty="0">
                <a:ln>
                  <a:noFill/>
                </a:ln>
                <a:solidFill>
                  <a:srgbClr val="FFFFFF"/>
                </a:solidFill>
                <a:effectLst/>
                <a:uLnTx/>
                <a:uFillTx/>
                <a:latin typeface="Source Sans Pro"/>
                <a:ea typeface="+mn-ea"/>
                <a:cs typeface="+mn-cs"/>
              </a:rPr>
              <a:t>- Tuesday 3 May, 6.30pm–8pm</a:t>
            </a:r>
          </a:p>
        </p:txBody>
      </p:sp>
    </p:spTree>
    <p:extLst>
      <p:ext uri="{BB962C8B-B14F-4D97-AF65-F5344CB8AC3E}">
        <p14:creationId xmlns:p14="http://schemas.microsoft.com/office/powerpoint/2010/main" val="241203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Introductions and webinar format</a:t>
            </a:r>
            <a:endParaRPr lang="en-NZ" dirty="0"/>
          </a:p>
        </p:txBody>
      </p:sp>
      <p:sp>
        <p:nvSpPr>
          <p:cNvPr id="3" name="Content Placeholder 2"/>
          <p:cNvSpPr>
            <a:spLocks noGrp="1"/>
          </p:cNvSpPr>
          <p:nvPr>
            <p:ph idx="1"/>
          </p:nvPr>
        </p:nvSpPr>
        <p:spPr>
          <a:xfrm>
            <a:off x="316871" y="1282417"/>
            <a:ext cx="11518882" cy="4652870"/>
          </a:xfrm>
        </p:spPr>
        <p:txBody>
          <a:bodyPr>
            <a:normAutofit/>
          </a:bodyPr>
          <a:lstStyle/>
          <a:p>
            <a:pPr marL="0" indent="0">
              <a:buNone/>
            </a:pPr>
            <a:r>
              <a:rPr lang="en-NZ" dirty="0" smtClean="0"/>
              <a:t>Your presenters this evening</a:t>
            </a:r>
          </a:p>
          <a:p>
            <a:r>
              <a:rPr lang="en-NZ" sz="2400" dirty="0" smtClean="0"/>
              <a:t>Emily Allan </a:t>
            </a:r>
            <a:r>
              <a:rPr lang="en-NZ" sz="2400" dirty="0"/>
              <a:t>– </a:t>
            </a:r>
            <a:r>
              <a:rPr lang="en-NZ" sz="2400" dirty="0" smtClean="0"/>
              <a:t>Senior Policy Planner</a:t>
            </a:r>
          </a:p>
          <a:p>
            <a:r>
              <a:rPr lang="en-NZ" sz="2400" dirty="0" smtClean="0"/>
              <a:t>David Hattam – Senior Urban Designer</a:t>
            </a:r>
          </a:p>
          <a:p>
            <a:pPr marL="0" indent="0">
              <a:buNone/>
            </a:pPr>
            <a:endParaRPr lang="en-NZ" sz="2400" dirty="0" smtClean="0"/>
          </a:p>
          <a:p>
            <a:pPr marL="0" indent="0">
              <a:buNone/>
            </a:pPr>
            <a:r>
              <a:rPr lang="en-NZ" dirty="0" smtClean="0"/>
              <a:t>Format for the session</a:t>
            </a:r>
          </a:p>
          <a:p>
            <a:r>
              <a:rPr lang="en-NZ" sz="2400" dirty="0" smtClean="0"/>
              <a:t>Thanks for your questions – will be answered in the presentation</a:t>
            </a:r>
          </a:p>
          <a:p>
            <a:r>
              <a:rPr lang="en-NZ" sz="2400" dirty="0" smtClean="0"/>
              <a:t>Mics and videos are off to keep the session flowing</a:t>
            </a:r>
          </a:p>
          <a:p>
            <a:r>
              <a:rPr lang="en-NZ" sz="2400" dirty="0" smtClean="0"/>
              <a:t>We’ll pause for questions throughout the presentation</a:t>
            </a:r>
          </a:p>
          <a:p>
            <a:r>
              <a:rPr lang="en-NZ" sz="2400" dirty="0" smtClean="0"/>
              <a:t>Mop-up questions at the end</a:t>
            </a:r>
          </a:p>
          <a:p>
            <a:pPr marL="0" indent="0">
              <a:buNone/>
            </a:pPr>
            <a:endParaRPr lang="en-NZ"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414042">
                    <a:tint val="75000"/>
                  </a:srgbClr>
                </a:solidFill>
                <a:effectLst/>
                <a:uLnTx/>
                <a:uFillTx/>
                <a:latin typeface="Source Sans Pro"/>
                <a:ea typeface="+mn-ea"/>
                <a:cs typeface="+mn-cs"/>
              </a:rPr>
              <a:t>2 May 2022</a:t>
            </a:r>
            <a:endParaRPr kumimoji="0" lang="en-NZ" sz="900" b="0" i="0" u="none" strike="noStrike" kern="1200" cap="none" spc="0" normalizeH="0" baseline="0" noProof="0" dirty="0">
              <a:ln>
                <a:noFill/>
              </a:ln>
              <a:solidFill>
                <a:srgbClr val="414042">
                  <a:tint val="75000"/>
                </a:srgbClr>
              </a:solidFill>
              <a:effectLst/>
              <a:uLnTx/>
              <a:uFillTx/>
              <a:latin typeface="Source Sans Pro"/>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smtClean="0">
                <a:ln>
                  <a:noFill/>
                </a:ln>
                <a:solidFill>
                  <a:srgbClr val="414042">
                    <a:tint val="75000"/>
                  </a:srgbClr>
                </a:solidFill>
                <a:effectLst/>
                <a:uLnTx/>
                <a:uFillTx/>
                <a:latin typeface="Source Sans Pro"/>
                <a:ea typeface="+mn-ea"/>
                <a:cs typeface="+mn-cs"/>
              </a:rPr>
              <a:t>Housing &amp; Business Choice Webinar - Residential Intensification</a:t>
            </a:r>
            <a:endParaRPr kumimoji="0" lang="en-NZ" sz="900" b="0" i="0" u="none" strike="noStrike" kern="1200" cap="none" spc="0" normalizeH="0" baseline="0" noProof="0" dirty="0">
              <a:ln>
                <a:noFill/>
              </a:ln>
              <a:solidFill>
                <a:srgbClr val="414042">
                  <a:tint val="75000"/>
                </a:srgbClr>
              </a:solidFill>
              <a:effectLst/>
              <a:uLnTx/>
              <a:uFillTx/>
              <a:latin typeface="Source Sans Pro"/>
              <a:ea typeface="+mn-ea"/>
              <a:cs typeface="+mn-cs"/>
            </a:endParaRPr>
          </a:p>
        </p:txBody>
      </p:sp>
    </p:spTree>
    <p:extLst>
      <p:ext uri="{BB962C8B-B14F-4D97-AF65-F5344CB8AC3E}">
        <p14:creationId xmlns:p14="http://schemas.microsoft.com/office/powerpoint/2010/main" val="3621132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How to participate</a:t>
            </a:r>
            <a:endParaRPr lang="en-NZ" dirty="0"/>
          </a:p>
        </p:txBody>
      </p:sp>
      <p:sp>
        <p:nvSpPr>
          <p:cNvPr id="3" name="Content Placeholder 2"/>
          <p:cNvSpPr>
            <a:spLocks noGrp="1"/>
          </p:cNvSpPr>
          <p:nvPr>
            <p:ph sz="half" idx="1"/>
          </p:nvPr>
        </p:nvSpPr>
        <p:spPr>
          <a:xfrm>
            <a:off x="1396871" y="1187278"/>
            <a:ext cx="3988077" cy="5421340"/>
          </a:xfrm>
        </p:spPr>
        <p:txBody>
          <a:bodyPr>
            <a:normAutofit/>
          </a:bodyPr>
          <a:lstStyle/>
          <a:p>
            <a:pPr marL="0" indent="0">
              <a:buNone/>
            </a:pPr>
            <a:r>
              <a:rPr lang="en-NZ" sz="2400" b="1" dirty="0" smtClean="0"/>
              <a:t>Q&amp;A</a:t>
            </a:r>
          </a:p>
          <a:p>
            <a:r>
              <a:rPr lang="en-NZ" sz="2000" dirty="0" smtClean="0"/>
              <a:t>Teams app </a:t>
            </a:r>
            <a:r>
              <a:rPr lang="en-NZ" sz="2000" dirty="0"/>
              <a:t>– </a:t>
            </a:r>
            <a:r>
              <a:rPr lang="en-NZ" sz="2000" dirty="0" smtClean="0"/>
              <a:t>can ask questions </a:t>
            </a:r>
            <a:br>
              <a:rPr lang="en-NZ" sz="2000" dirty="0" smtClean="0"/>
            </a:br>
            <a:r>
              <a:rPr lang="en-NZ" sz="2000" dirty="0" smtClean="0"/>
              <a:t>on Q&amp;A tab</a:t>
            </a:r>
          </a:p>
          <a:p>
            <a:r>
              <a:rPr lang="en-NZ" sz="2000" dirty="0" smtClean="0"/>
              <a:t>Not on app </a:t>
            </a:r>
            <a:r>
              <a:rPr lang="en-NZ" sz="2000" dirty="0"/>
              <a:t>– </a:t>
            </a:r>
            <a:r>
              <a:rPr lang="en-NZ" sz="2000" dirty="0" smtClean="0"/>
              <a:t>email questions to </a:t>
            </a:r>
            <a:r>
              <a:rPr lang="en-NZ" sz="2000" b="1" dirty="0" smtClean="0"/>
              <a:t>engagement@ccc.govt.nz</a:t>
            </a:r>
          </a:p>
          <a:p>
            <a:r>
              <a:rPr lang="en-NZ" sz="2000" dirty="0" smtClean="0"/>
              <a:t>Questions moderated</a:t>
            </a:r>
          </a:p>
          <a:p>
            <a:r>
              <a:rPr lang="en-NZ" sz="2000" dirty="0" smtClean="0"/>
              <a:t>Answers posted in chat</a:t>
            </a:r>
          </a:p>
          <a:p>
            <a:pPr marL="0" indent="0">
              <a:buNone/>
            </a:pPr>
            <a:endParaRPr lang="en-NZ" sz="2000" b="1" dirty="0" smtClean="0"/>
          </a:p>
          <a:p>
            <a:pPr marL="0" indent="0">
              <a:buNone/>
            </a:pPr>
            <a:r>
              <a:rPr lang="en-NZ" sz="2000" b="1" dirty="0" err="1" smtClean="0"/>
              <a:t>Slido</a:t>
            </a:r>
            <a:endParaRPr lang="en-NZ" sz="2000" b="1" dirty="0" smtClean="0"/>
          </a:p>
          <a:p>
            <a:pPr marL="0" lvl="0" indent="0">
              <a:lnSpc>
                <a:spcPct val="100000"/>
              </a:lnSpc>
              <a:spcBef>
                <a:spcPts val="0"/>
              </a:spcBef>
              <a:buNone/>
              <a:defRPr/>
            </a:pPr>
            <a:r>
              <a:rPr lang="en-NZ" sz="2000" dirty="0"/>
              <a:t>Go to Slido.com and enter in the code: </a:t>
            </a:r>
            <a:r>
              <a:rPr lang="en-NZ" sz="2000" b="1" dirty="0"/>
              <a:t>894528</a:t>
            </a:r>
          </a:p>
          <a:p>
            <a:pPr marL="0" lvl="0" indent="0">
              <a:lnSpc>
                <a:spcPct val="100000"/>
              </a:lnSpc>
              <a:spcBef>
                <a:spcPts val="0"/>
              </a:spcBef>
              <a:buNone/>
              <a:defRPr/>
            </a:pPr>
            <a:r>
              <a:rPr lang="en-NZ" sz="2000" b="1" dirty="0"/>
              <a:t>Alternatively, you can join using this QR </a:t>
            </a:r>
            <a:r>
              <a:rPr lang="en-NZ" sz="2000" b="1" dirty="0" smtClean="0"/>
              <a:t>code with your mobile</a:t>
            </a:r>
            <a:endParaRPr lang="en-NZ" sz="2000" dirty="0"/>
          </a:p>
          <a:p>
            <a:pPr marL="0" indent="0">
              <a:buNone/>
            </a:pPr>
            <a:endParaRPr lang="en-NZ" sz="2000" b="1" dirty="0"/>
          </a:p>
          <a:p>
            <a:pPr marL="0" indent="0">
              <a:buNone/>
            </a:pPr>
            <a:endParaRPr lang="en-NZ" sz="2000" dirty="0" smtClean="0"/>
          </a:p>
          <a:p>
            <a:endParaRPr lang="en-NZ" dirty="0" smtClean="0"/>
          </a:p>
        </p:txBody>
      </p:sp>
      <p:sp>
        <p:nvSpPr>
          <p:cNvPr id="4" name="Content Placeholder 3"/>
          <p:cNvSpPr>
            <a:spLocks noGrp="1"/>
          </p:cNvSpPr>
          <p:nvPr>
            <p:ph sz="half" idx="2"/>
          </p:nvPr>
        </p:nvSpPr>
        <p:spPr>
          <a:xfrm>
            <a:off x="6753906" y="1273364"/>
            <a:ext cx="5181600" cy="4351338"/>
          </a:xfrm>
        </p:spPr>
        <p:txBody>
          <a:bodyPr>
            <a:normAutofit/>
          </a:bodyPr>
          <a:lstStyle/>
          <a:p>
            <a:pPr marL="0" indent="0">
              <a:buNone/>
            </a:pPr>
            <a:r>
              <a:rPr lang="en-NZ" sz="2400" b="1" dirty="0"/>
              <a:t>Reactions</a:t>
            </a:r>
          </a:p>
          <a:p>
            <a:r>
              <a:rPr lang="en-NZ" sz="2000" dirty="0"/>
              <a:t>Thumbs up to show support</a:t>
            </a:r>
          </a:p>
          <a:p>
            <a:pPr lvl="1">
              <a:buFont typeface="Courier New" panose="02070309020205020404" pitchFamily="49" charset="0"/>
              <a:buChar char="o"/>
            </a:pPr>
            <a:r>
              <a:rPr lang="en-NZ" sz="2000" dirty="0"/>
              <a:t>In the chat (for questions and answers)</a:t>
            </a:r>
          </a:p>
          <a:p>
            <a:pPr lvl="1">
              <a:buFont typeface="Courier New" panose="02070309020205020404" pitchFamily="49" charset="0"/>
              <a:buChar char="o"/>
            </a:pPr>
            <a:r>
              <a:rPr lang="en-NZ" sz="2000" dirty="0"/>
              <a:t>In the tab at the top (for speakers)</a:t>
            </a:r>
          </a:p>
          <a:p>
            <a:pPr marL="0" indent="0">
              <a:buNone/>
            </a:pPr>
            <a:endParaRPr lang="en-NZ" dirty="0" smtClean="0"/>
          </a:p>
          <a:p>
            <a:pPr marL="0" indent="0">
              <a:buNone/>
            </a:pPr>
            <a:r>
              <a:rPr lang="en-NZ" sz="2400" b="1" dirty="0" smtClean="0"/>
              <a:t>Live captions</a:t>
            </a:r>
          </a:p>
          <a:p>
            <a:r>
              <a:rPr lang="en-NZ" sz="2000" dirty="0" smtClean="0"/>
              <a:t>Turn on in the … (‘more’) tab</a:t>
            </a:r>
            <a:endParaRPr lang="en-NZ" sz="2000" dirty="0"/>
          </a:p>
          <a:p>
            <a:pPr marL="0" indent="0">
              <a:buNone/>
            </a:pPr>
            <a:endParaRPr lang="en-NZ" dirty="0" smtClean="0"/>
          </a:p>
          <a:p>
            <a:pPr lvl="1">
              <a:buFont typeface="Courier New" panose="02070309020205020404" pitchFamily="49" charset="0"/>
              <a:buChar char="o"/>
            </a:pPr>
            <a:endParaRPr lang="en-NZ" sz="2000" dirty="0"/>
          </a:p>
          <a:p>
            <a:pPr lvl="1">
              <a:buFont typeface="Courier New" panose="02070309020205020404" pitchFamily="49" charset="0"/>
              <a:buChar char="o"/>
            </a:pPr>
            <a:endParaRPr lang="en-NZ" sz="2000" dirty="0" smtClean="0"/>
          </a:p>
          <a:p>
            <a:pPr marL="457200" lvl="1" indent="0">
              <a:buNone/>
            </a:pPr>
            <a:endParaRPr lang="en-NZ" sz="2000" dirty="0" smtClean="0"/>
          </a:p>
        </p:txBody>
      </p:sp>
      <p:sp>
        <p:nvSpPr>
          <p:cNvPr id="5" name="Date Placeholder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414042">
                    <a:tint val="75000"/>
                  </a:srgbClr>
                </a:solidFill>
                <a:effectLst/>
                <a:uLnTx/>
                <a:uFillTx/>
                <a:latin typeface="Source Sans Pro"/>
                <a:ea typeface="+mn-ea"/>
                <a:cs typeface="+mn-cs"/>
              </a:rPr>
              <a:t>2 May 2022</a:t>
            </a:r>
            <a:endParaRPr kumimoji="0" lang="en-NZ" sz="900" b="0" i="0" u="none" strike="noStrike" kern="1200" cap="none" spc="0" normalizeH="0" baseline="0" noProof="0" dirty="0">
              <a:ln>
                <a:noFill/>
              </a:ln>
              <a:solidFill>
                <a:srgbClr val="414042">
                  <a:tint val="75000"/>
                </a:srgbClr>
              </a:solidFill>
              <a:effectLst/>
              <a:uLnTx/>
              <a:uFillTx/>
              <a:latin typeface="Source Sans Pro"/>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smtClean="0">
                <a:ln>
                  <a:noFill/>
                </a:ln>
                <a:solidFill>
                  <a:srgbClr val="414042">
                    <a:tint val="75000"/>
                  </a:srgbClr>
                </a:solidFill>
                <a:effectLst/>
                <a:uLnTx/>
                <a:uFillTx/>
                <a:latin typeface="Source Sans Pro"/>
                <a:ea typeface="+mn-ea"/>
                <a:cs typeface="+mn-cs"/>
              </a:rPr>
              <a:t>Housing &amp; Business Choice Webinar - Residential Intensification</a:t>
            </a:r>
            <a:endParaRPr kumimoji="0" lang="en-NZ" sz="900" b="0" i="0" u="none" strike="noStrike" kern="1200" cap="none" spc="0" normalizeH="0" baseline="0" noProof="0" dirty="0">
              <a:ln>
                <a:noFill/>
              </a:ln>
              <a:solidFill>
                <a:srgbClr val="414042">
                  <a:tint val="75000"/>
                </a:srgbClr>
              </a:solidFill>
              <a:effectLst/>
              <a:uLnTx/>
              <a:uFillTx/>
              <a:latin typeface="Source Sans Pro"/>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7374" y="1105160"/>
            <a:ext cx="1080000" cy="1080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871" y="1273364"/>
            <a:ext cx="1080000" cy="1080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0842" y="3128723"/>
            <a:ext cx="1080000" cy="10800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2108" y="4375207"/>
            <a:ext cx="1601798" cy="1601798"/>
          </a:xfrm>
          <a:prstGeom prst="rect">
            <a:avLst/>
          </a:prstGeom>
        </p:spPr>
      </p:pic>
    </p:spTree>
    <p:extLst>
      <p:ext uri="{BB962C8B-B14F-4D97-AF65-F5344CB8AC3E}">
        <p14:creationId xmlns:p14="http://schemas.microsoft.com/office/powerpoint/2010/main" val="3790486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 y="1531303"/>
            <a:ext cx="8007182" cy="1707197"/>
          </a:xfrm>
        </p:spPr>
        <p:txBody>
          <a:bodyPr/>
          <a:lstStyle/>
          <a:p>
            <a:r>
              <a:rPr lang="en-NZ" dirty="0" smtClean="0"/>
              <a:t>Overview of plan change and legislation</a:t>
            </a:r>
            <a:endParaRPr lang="en-NZ" dirty="0"/>
          </a:p>
        </p:txBody>
      </p:sp>
    </p:spTree>
    <p:extLst>
      <p:ext uri="{BB962C8B-B14F-4D97-AF65-F5344CB8AC3E}">
        <p14:creationId xmlns:p14="http://schemas.microsoft.com/office/powerpoint/2010/main" val="4148397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We need to make changes to our District Plan</a:t>
            </a:r>
            <a:endParaRPr lang="en-NZ" dirty="0"/>
          </a:p>
        </p:txBody>
      </p:sp>
      <p:sp>
        <p:nvSpPr>
          <p:cNvPr id="3" name="Content Placeholder 2"/>
          <p:cNvSpPr>
            <a:spLocks noGrp="1"/>
          </p:cNvSpPr>
          <p:nvPr>
            <p:ph sz="half" idx="1"/>
          </p:nvPr>
        </p:nvSpPr>
        <p:spPr>
          <a:xfrm>
            <a:off x="316871" y="1273363"/>
            <a:ext cx="11030002" cy="4988157"/>
          </a:xfrm>
        </p:spPr>
        <p:txBody>
          <a:bodyPr>
            <a:normAutofit fontScale="62500" lnSpcReduction="20000"/>
          </a:bodyPr>
          <a:lstStyle/>
          <a:p>
            <a:pPr lvl="0">
              <a:lnSpc>
                <a:spcPct val="160000"/>
              </a:lnSpc>
            </a:pPr>
            <a:r>
              <a:rPr lang="en-NZ" sz="3400" dirty="0" smtClean="0"/>
              <a:t>Our population is growing </a:t>
            </a:r>
            <a:r>
              <a:rPr lang="en-NZ" sz="3400" dirty="0"/>
              <a:t>and </a:t>
            </a:r>
            <a:r>
              <a:rPr lang="en-NZ" sz="3400" dirty="0" smtClean="0"/>
              <a:t>changing </a:t>
            </a:r>
            <a:r>
              <a:rPr lang="en-NZ" sz="3400" dirty="0"/>
              <a:t>– </a:t>
            </a:r>
            <a:r>
              <a:rPr lang="en-NZ" sz="3400" dirty="0" smtClean="0"/>
              <a:t>we need more homes and more variety. </a:t>
            </a:r>
          </a:p>
          <a:p>
            <a:pPr lvl="0">
              <a:lnSpc>
                <a:spcPct val="160000"/>
              </a:lnSpc>
            </a:pPr>
            <a:r>
              <a:rPr lang="en-NZ" sz="3400" dirty="0" smtClean="0"/>
              <a:t>Need </a:t>
            </a:r>
            <a:r>
              <a:rPr lang="en-NZ" sz="3400" dirty="0"/>
              <a:t>to plan for growth </a:t>
            </a:r>
            <a:r>
              <a:rPr lang="en-NZ" sz="3400" dirty="0" smtClean="0"/>
              <a:t>to protect productive </a:t>
            </a:r>
            <a:r>
              <a:rPr lang="en-NZ" sz="3400" dirty="0"/>
              <a:t>land, </a:t>
            </a:r>
            <a:r>
              <a:rPr lang="en-NZ" sz="3400" dirty="0" smtClean="0"/>
              <a:t>environment </a:t>
            </a:r>
            <a:r>
              <a:rPr lang="en-NZ" sz="3400" dirty="0"/>
              <a:t>and </a:t>
            </a:r>
            <a:r>
              <a:rPr lang="en-NZ" sz="3400" dirty="0" smtClean="0"/>
              <a:t>our lifestyle, while providing affordable housing.  </a:t>
            </a:r>
            <a:endParaRPr lang="en-NZ" sz="3400" dirty="0"/>
          </a:p>
          <a:p>
            <a:pPr lvl="0">
              <a:lnSpc>
                <a:spcPct val="160000"/>
              </a:lnSpc>
            </a:pPr>
            <a:r>
              <a:rPr lang="en-NZ" sz="3400" dirty="0" smtClean="0"/>
              <a:t>Government’s National Policy Statement on Urban Development (</a:t>
            </a:r>
            <a:r>
              <a:rPr lang="en-NZ" sz="3400" b="1" dirty="0" smtClean="0"/>
              <a:t>NPS-UD</a:t>
            </a:r>
            <a:r>
              <a:rPr lang="en-NZ" sz="3400" dirty="0" smtClean="0"/>
              <a:t>) and </a:t>
            </a:r>
            <a:r>
              <a:rPr lang="en-NZ" sz="3400" dirty="0"/>
              <a:t>the Resource Management (Enabling Housing Supply and Other Matters) Amendment Act </a:t>
            </a:r>
            <a:r>
              <a:rPr lang="en-NZ" sz="3400" dirty="0" smtClean="0"/>
              <a:t>allows </a:t>
            </a:r>
            <a:r>
              <a:rPr lang="en-NZ" sz="3400" dirty="0"/>
              <a:t>more </a:t>
            </a:r>
            <a:r>
              <a:rPr lang="en-NZ" sz="3400" dirty="0" smtClean="0"/>
              <a:t>development. </a:t>
            </a:r>
          </a:p>
          <a:p>
            <a:pPr lvl="0">
              <a:lnSpc>
                <a:spcPct val="160000"/>
              </a:lnSpc>
            </a:pPr>
            <a:r>
              <a:rPr lang="en-NZ" sz="3400" dirty="0" smtClean="0"/>
              <a:t>Opportunity </a:t>
            </a:r>
            <a:r>
              <a:rPr lang="en-NZ" sz="3400" dirty="0"/>
              <a:t>to </a:t>
            </a:r>
            <a:r>
              <a:rPr lang="en-NZ" sz="3400" dirty="0" smtClean="0"/>
              <a:t>shape </a:t>
            </a:r>
            <a:r>
              <a:rPr lang="en-NZ" sz="3400" i="1" dirty="0" smtClean="0"/>
              <a:t>how</a:t>
            </a:r>
            <a:r>
              <a:rPr lang="en-NZ" sz="3400" dirty="0" smtClean="0"/>
              <a:t> </a:t>
            </a:r>
            <a:r>
              <a:rPr lang="en-NZ" sz="3400" dirty="0"/>
              <a:t>and </a:t>
            </a:r>
            <a:r>
              <a:rPr lang="en-NZ" sz="3400" i="1" dirty="0"/>
              <a:t>where</a:t>
            </a:r>
            <a:r>
              <a:rPr lang="en-NZ" sz="3400" dirty="0"/>
              <a:t> </a:t>
            </a:r>
            <a:r>
              <a:rPr lang="en-NZ" sz="3400" dirty="0" smtClean="0"/>
              <a:t>our </a:t>
            </a:r>
            <a:r>
              <a:rPr lang="en-NZ" sz="3400" dirty="0"/>
              <a:t>city grows. </a:t>
            </a:r>
            <a:r>
              <a:rPr lang="en-NZ" sz="3400" dirty="0" smtClean="0"/>
              <a:t>What we </a:t>
            </a:r>
            <a:r>
              <a:rPr lang="en-NZ" sz="3400" dirty="0"/>
              <a:t>get to </a:t>
            </a:r>
            <a:r>
              <a:rPr lang="en-NZ" sz="3400" dirty="0" smtClean="0"/>
              <a:t>decide for Ōtautahi-Christchurch:   </a:t>
            </a:r>
            <a:endParaRPr lang="en-NZ" sz="3400" dirty="0"/>
          </a:p>
          <a:p>
            <a:pPr lvl="1">
              <a:lnSpc>
                <a:spcPct val="160000"/>
              </a:lnSpc>
            </a:pPr>
            <a:r>
              <a:rPr lang="en-NZ" sz="2600" dirty="0"/>
              <a:t>How much higher do we want to go? </a:t>
            </a:r>
          </a:p>
          <a:p>
            <a:pPr lvl="1">
              <a:lnSpc>
                <a:spcPct val="160000"/>
              </a:lnSpc>
            </a:pPr>
            <a:r>
              <a:rPr lang="en-NZ" sz="2600" dirty="0"/>
              <a:t>Where do we want to concentrate </a:t>
            </a:r>
            <a:r>
              <a:rPr lang="en-NZ" sz="2600" dirty="0" smtClean="0"/>
              <a:t>growth? </a:t>
            </a:r>
            <a:endParaRPr lang="en-NZ" dirty="0"/>
          </a:p>
          <a:p>
            <a:endParaRPr lang="en-NZ" dirty="0"/>
          </a:p>
        </p:txBody>
      </p:sp>
      <p:sp>
        <p:nvSpPr>
          <p:cNvPr id="5" name="Date Placeholder 4"/>
          <p:cNvSpPr>
            <a:spLocks noGrp="1"/>
          </p:cNvSpPr>
          <p:nvPr>
            <p:ph type="dt" sz="half" idx="10"/>
          </p:nvPr>
        </p:nvSpPr>
        <p:spPr/>
        <p:txBody>
          <a:bodyPr/>
          <a:lstStyle/>
          <a:p>
            <a:r>
              <a:rPr lang="en-US" smtClean="0"/>
              <a:t>2 May 2022</a:t>
            </a:r>
            <a:endParaRPr lang="en-NZ" dirty="0"/>
          </a:p>
        </p:txBody>
      </p:sp>
      <p:sp>
        <p:nvSpPr>
          <p:cNvPr id="6" name="Footer Placeholder 5"/>
          <p:cNvSpPr>
            <a:spLocks noGrp="1"/>
          </p:cNvSpPr>
          <p:nvPr>
            <p:ph type="ftr" sz="quarter" idx="11"/>
          </p:nvPr>
        </p:nvSpPr>
        <p:spPr/>
        <p:txBody>
          <a:bodyPr/>
          <a:lstStyle/>
          <a:p>
            <a:r>
              <a:rPr lang="en-NZ" smtClean="0"/>
              <a:t>Housing &amp; Business Choice Webinar - Residential Intensification</a:t>
            </a:r>
            <a:endParaRPr lang="en-NZ" dirty="0"/>
          </a:p>
        </p:txBody>
      </p:sp>
    </p:spTree>
    <p:extLst>
      <p:ext uri="{BB962C8B-B14F-4D97-AF65-F5344CB8AC3E}">
        <p14:creationId xmlns:p14="http://schemas.microsoft.com/office/powerpoint/2010/main" val="35660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Scope of influence, control, acceptance </a:t>
            </a:r>
            <a:endParaRPr lang="en-NZ" dirty="0"/>
          </a:p>
        </p:txBody>
      </p:sp>
      <p:graphicFrame>
        <p:nvGraphicFramePr>
          <p:cNvPr id="7" name="Content Placeholder 6"/>
          <p:cNvGraphicFramePr>
            <a:graphicFrameLocks noGrp="1"/>
          </p:cNvGraphicFramePr>
          <p:nvPr>
            <p:ph sz="half" idx="1"/>
            <p:extLst/>
          </p:nvPr>
        </p:nvGraphicFramePr>
        <p:xfrm>
          <a:off x="603250" y="775589"/>
          <a:ext cx="5654676" cy="5213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414042">
                    <a:tint val="75000"/>
                  </a:srgbClr>
                </a:solidFill>
                <a:effectLst/>
                <a:uLnTx/>
                <a:uFillTx/>
                <a:latin typeface="Source Sans Pro"/>
                <a:ea typeface="+mn-ea"/>
                <a:cs typeface="+mn-cs"/>
              </a:rPr>
              <a:t>2 May 2022</a:t>
            </a:r>
            <a:endParaRPr kumimoji="0" lang="en-NZ" sz="900" b="0" i="0" u="none" strike="noStrike" kern="1200" cap="none" spc="0" normalizeH="0" baseline="0" noProof="0" dirty="0">
              <a:ln>
                <a:noFill/>
              </a:ln>
              <a:solidFill>
                <a:srgbClr val="414042">
                  <a:tint val="75000"/>
                </a:srgbClr>
              </a:solidFill>
              <a:effectLst/>
              <a:uLnTx/>
              <a:uFillTx/>
              <a:latin typeface="Source Sans Pro"/>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smtClean="0">
                <a:ln>
                  <a:noFill/>
                </a:ln>
                <a:solidFill>
                  <a:srgbClr val="414042">
                    <a:tint val="75000"/>
                  </a:srgbClr>
                </a:solidFill>
                <a:effectLst/>
                <a:uLnTx/>
                <a:uFillTx/>
                <a:latin typeface="Source Sans Pro"/>
                <a:ea typeface="+mn-ea"/>
                <a:cs typeface="+mn-cs"/>
              </a:rPr>
              <a:t>NZPI Lunchtime Session - Residential</a:t>
            </a:r>
            <a:endParaRPr kumimoji="0" lang="en-NZ" sz="900" b="0" i="0" u="none" strike="noStrike" kern="1200" cap="none" spc="0" normalizeH="0" baseline="0" noProof="0" dirty="0">
              <a:ln>
                <a:noFill/>
              </a:ln>
              <a:solidFill>
                <a:srgbClr val="414042">
                  <a:tint val="75000"/>
                </a:srgbClr>
              </a:solidFill>
              <a:effectLst/>
              <a:uLnTx/>
              <a:uFillTx/>
              <a:latin typeface="Source Sans Pro"/>
              <a:ea typeface="+mn-ea"/>
              <a:cs typeface="+mn-cs"/>
            </a:endParaRPr>
          </a:p>
        </p:txBody>
      </p:sp>
      <p:sp>
        <p:nvSpPr>
          <p:cNvPr id="3" name="Rounded Rectangle 2"/>
          <p:cNvSpPr/>
          <p:nvPr/>
        </p:nvSpPr>
        <p:spPr>
          <a:xfrm>
            <a:off x="6590606" y="4642548"/>
            <a:ext cx="5142870" cy="14859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Source Sans Pro"/>
              <a:ea typeface="+mn-ea"/>
              <a:cs typeface="+mn-cs"/>
            </a:endParaRPr>
          </a:p>
        </p:txBody>
      </p:sp>
      <p:sp>
        <p:nvSpPr>
          <p:cNvPr id="8" name="Rounded Rectangle 7"/>
          <p:cNvSpPr/>
          <p:nvPr/>
        </p:nvSpPr>
        <p:spPr>
          <a:xfrm>
            <a:off x="6516317" y="2946746"/>
            <a:ext cx="5217159" cy="14859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9" name="Rounded Rectangle 8"/>
          <p:cNvSpPr/>
          <p:nvPr/>
        </p:nvSpPr>
        <p:spPr>
          <a:xfrm>
            <a:off x="6499135" y="1232944"/>
            <a:ext cx="5234341" cy="14859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10" name="Rounded Rectangle 9"/>
          <p:cNvSpPr/>
          <p:nvPr/>
        </p:nvSpPr>
        <p:spPr>
          <a:xfrm>
            <a:off x="6666784" y="4732511"/>
            <a:ext cx="4990513" cy="13239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smtClean="0">
                <a:ln>
                  <a:noFill/>
                </a:ln>
                <a:solidFill>
                  <a:srgbClr val="414042"/>
                </a:solidFill>
                <a:effectLst/>
                <a:uLnTx/>
                <a:uFillTx/>
                <a:latin typeface="Source Sans Pro"/>
                <a:ea typeface="+mn-ea"/>
                <a:cs typeface="+mn-cs"/>
              </a:rPr>
              <a:t>We can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smtClean="0">
                <a:ln>
                  <a:noFill/>
                </a:ln>
                <a:solidFill>
                  <a:srgbClr val="414042"/>
                </a:solidFill>
                <a:effectLst/>
                <a:uLnTx/>
                <a:uFillTx/>
                <a:latin typeface="Source Sans Pro"/>
                <a:ea typeface="+mn-ea"/>
                <a:cs typeface="+mn-cs"/>
              </a:rPr>
              <a:t>Our messaging to the community: Planning ahead is way smarter</a:t>
            </a:r>
            <a:endParaRPr kumimoji="0" lang="en-NZ" sz="1800" b="0" i="0" u="none" strike="noStrike" kern="1200" cap="none" spc="0" normalizeH="0" baseline="0" noProof="0" dirty="0">
              <a:ln>
                <a:noFill/>
              </a:ln>
              <a:solidFill>
                <a:srgbClr val="414042"/>
              </a:solidFill>
              <a:effectLst/>
              <a:uLnTx/>
              <a:uFillTx/>
              <a:latin typeface="Source Sans Pro"/>
              <a:ea typeface="+mn-ea"/>
              <a:cs typeface="+mn-cs"/>
            </a:endParaRPr>
          </a:p>
        </p:txBody>
      </p:sp>
      <p:sp>
        <p:nvSpPr>
          <p:cNvPr id="11" name="Rounded Rectangle 10"/>
          <p:cNvSpPr/>
          <p:nvPr/>
        </p:nvSpPr>
        <p:spPr>
          <a:xfrm>
            <a:off x="6629639" y="3027709"/>
            <a:ext cx="4990513" cy="13239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smtClean="0">
                <a:ln>
                  <a:noFill/>
                </a:ln>
                <a:solidFill>
                  <a:srgbClr val="414042"/>
                </a:solidFill>
                <a:effectLst/>
                <a:uLnTx/>
                <a:uFillTx/>
                <a:latin typeface="Source Sans Pro"/>
                <a:ea typeface="+mn-ea"/>
                <a:cs typeface="+mn-cs"/>
              </a:rPr>
              <a:t>We can influence: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smtClean="0">
                <a:ln>
                  <a:noFill/>
                </a:ln>
                <a:solidFill>
                  <a:srgbClr val="414042"/>
                </a:solidFill>
                <a:effectLst/>
                <a:uLnTx/>
                <a:uFillTx/>
                <a:latin typeface="Source Sans Pro"/>
                <a:ea typeface="+mn-ea"/>
                <a:cs typeface="+mn-cs"/>
              </a:rPr>
              <a:t>The extent of some changes (e.g. building heights above new baselines, or the perimeter of the area) – taking the </a:t>
            </a:r>
            <a:r>
              <a:rPr kumimoji="0" lang="en-NZ" sz="1800" b="0" i="0" u="none" strike="noStrike" kern="1200" cap="none" spc="0" normalizeH="0" baseline="0" noProof="0" dirty="0">
                <a:ln>
                  <a:noFill/>
                </a:ln>
                <a:solidFill>
                  <a:srgbClr val="414042"/>
                </a:solidFill>
                <a:effectLst/>
                <a:uLnTx/>
                <a:uFillTx/>
                <a:latin typeface="Source Sans Pro"/>
                <a:ea typeface="+mn-ea"/>
                <a:cs typeface="+mn-cs"/>
              </a:rPr>
              <a:t>technical </a:t>
            </a:r>
            <a:r>
              <a:rPr kumimoji="0" lang="en-NZ" sz="1800" b="0" i="0" u="none" strike="noStrike" kern="1200" cap="none" spc="0" normalizeH="0" baseline="0" noProof="0" dirty="0" smtClean="0">
                <a:ln>
                  <a:noFill/>
                </a:ln>
                <a:solidFill>
                  <a:srgbClr val="414042"/>
                </a:solidFill>
                <a:effectLst/>
                <a:uLnTx/>
                <a:uFillTx/>
                <a:latin typeface="Source Sans Pro"/>
                <a:ea typeface="+mn-ea"/>
                <a:cs typeface="+mn-cs"/>
              </a:rPr>
              <a:t>evidence into account</a:t>
            </a:r>
            <a:endParaRPr kumimoji="0" lang="en-NZ" sz="1800" b="0" i="0" u="none" strike="noStrike" kern="1200" cap="none" spc="0" normalizeH="0" baseline="0" noProof="0" dirty="0">
              <a:ln>
                <a:noFill/>
              </a:ln>
              <a:solidFill>
                <a:srgbClr val="414042"/>
              </a:solidFill>
              <a:effectLst/>
              <a:uLnTx/>
              <a:uFillTx/>
              <a:latin typeface="Source Sans Pro"/>
              <a:ea typeface="+mn-ea"/>
              <a:cs typeface="+mn-cs"/>
            </a:endParaRPr>
          </a:p>
        </p:txBody>
      </p:sp>
      <p:sp>
        <p:nvSpPr>
          <p:cNvPr id="12" name="Rounded Rectangle 11"/>
          <p:cNvSpPr/>
          <p:nvPr/>
        </p:nvSpPr>
        <p:spPr>
          <a:xfrm>
            <a:off x="6601412" y="1313907"/>
            <a:ext cx="4990513" cy="13239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smtClean="0">
                <a:ln>
                  <a:noFill/>
                </a:ln>
                <a:solidFill>
                  <a:srgbClr val="414042"/>
                </a:solidFill>
                <a:effectLst/>
                <a:uLnTx/>
                <a:uFillTx/>
                <a:latin typeface="Source Sans Pro"/>
                <a:ea typeface="+mn-ea"/>
                <a:cs typeface="+mn-cs"/>
              </a:rPr>
              <a:t>We need to accept: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smtClean="0">
                <a:ln>
                  <a:noFill/>
                </a:ln>
                <a:solidFill>
                  <a:srgbClr val="414042"/>
                </a:solidFill>
                <a:effectLst/>
                <a:uLnTx/>
                <a:uFillTx/>
                <a:latin typeface="Source Sans Pro"/>
                <a:ea typeface="+mn-ea"/>
                <a:cs typeface="+mn-cs"/>
              </a:rPr>
              <a:t>Intensification provisions (incl. MDRS); timelines for notification; technical information and evidence thresholds; Streamlined Process</a:t>
            </a:r>
            <a:endParaRPr kumimoji="0" lang="en-NZ" sz="1800" b="0" i="0" u="none" strike="noStrike" kern="1200" cap="none" spc="0" normalizeH="0" baseline="0" noProof="0" dirty="0">
              <a:ln>
                <a:noFill/>
              </a:ln>
              <a:solidFill>
                <a:srgbClr val="414042"/>
              </a:solidFill>
              <a:effectLst/>
              <a:uLnTx/>
              <a:uFillTx/>
              <a:latin typeface="Source Sans Pro"/>
              <a:ea typeface="+mn-ea"/>
              <a:cs typeface="+mn-cs"/>
            </a:endParaRPr>
          </a:p>
        </p:txBody>
      </p:sp>
    </p:spTree>
    <p:extLst>
      <p:ext uri="{BB962C8B-B14F-4D97-AF65-F5344CB8AC3E}">
        <p14:creationId xmlns:p14="http://schemas.microsoft.com/office/powerpoint/2010/main" val="3718978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Summary of overall scope</a:t>
            </a:r>
            <a:endParaRPr lang="en-NZ" dirty="0"/>
          </a:p>
        </p:txBody>
      </p:sp>
      <p:sp>
        <p:nvSpPr>
          <p:cNvPr id="5" name="Date Placeholder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414042">
                    <a:tint val="75000"/>
                  </a:srgbClr>
                </a:solidFill>
                <a:effectLst/>
                <a:uLnTx/>
                <a:uFillTx/>
                <a:latin typeface="Source Sans Pro"/>
                <a:ea typeface="+mn-ea"/>
                <a:cs typeface="+mn-cs"/>
              </a:rPr>
              <a:t>2 May 2022</a:t>
            </a:r>
            <a:endParaRPr kumimoji="0" lang="en-NZ" sz="900" b="0" i="0" u="none" strike="noStrike" kern="1200" cap="none" spc="0" normalizeH="0" baseline="0" noProof="0" dirty="0">
              <a:ln>
                <a:noFill/>
              </a:ln>
              <a:solidFill>
                <a:srgbClr val="414042">
                  <a:tint val="75000"/>
                </a:srgbClr>
              </a:solidFill>
              <a:effectLst/>
              <a:uLnTx/>
              <a:uFillTx/>
              <a:latin typeface="Source Sans Pro"/>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smtClean="0">
                <a:ln>
                  <a:noFill/>
                </a:ln>
                <a:solidFill>
                  <a:srgbClr val="414042">
                    <a:tint val="75000"/>
                  </a:srgbClr>
                </a:solidFill>
                <a:effectLst/>
                <a:uLnTx/>
                <a:uFillTx/>
                <a:latin typeface="Source Sans Pro"/>
                <a:ea typeface="+mn-ea"/>
                <a:cs typeface="+mn-cs"/>
              </a:rPr>
              <a:t>NZPI Lunchtime Session - Residential</a:t>
            </a:r>
            <a:endParaRPr kumimoji="0" lang="en-NZ" sz="900" b="0" i="0" u="none" strike="noStrike" kern="1200" cap="none" spc="0" normalizeH="0" baseline="0" noProof="0" dirty="0">
              <a:ln>
                <a:noFill/>
              </a:ln>
              <a:solidFill>
                <a:srgbClr val="414042">
                  <a:tint val="75000"/>
                </a:srgbClr>
              </a:solidFill>
              <a:effectLst/>
              <a:uLnTx/>
              <a:uFillTx/>
              <a:latin typeface="Source Sans Pro"/>
              <a:ea typeface="+mn-ea"/>
              <a:cs typeface="+mn-cs"/>
            </a:endParaRPr>
          </a:p>
        </p:txBody>
      </p:sp>
      <p:sp>
        <p:nvSpPr>
          <p:cNvPr id="4" name="Content Placeholder 3"/>
          <p:cNvSpPr>
            <a:spLocks noGrp="1"/>
          </p:cNvSpPr>
          <p:nvPr>
            <p:ph sz="half" idx="1"/>
          </p:nvPr>
        </p:nvSpPr>
        <p:spPr>
          <a:xfrm>
            <a:off x="6654153" y="1514027"/>
            <a:ext cx="5181600" cy="4351338"/>
          </a:xfrm>
        </p:spPr>
        <p:txBody>
          <a:bodyPr>
            <a:normAutofit/>
          </a:bodyPr>
          <a:lstStyle/>
          <a:p>
            <a:r>
              <a:rPr lang="en-NZ" dirty="0" smtClean="0"/>
              <a:t>Areas </a:t>
            </a:r>
            <a:r>
              <a:rPr lang="en-NZ" b="1" dirty="0" smtClean="0"/>
              <a:t>within scope</a:t>
            </a:r>
            <a:r>
              <a:rPr lang="en-NZ" dirty="0" smtClean="0"/>
              <a:t>:</a:t>
            </a:r>
          </a:p>
          <a:p>
            <a:pPr lvl="1">
              <a:spcBef>
                <a:spcPts val="600"/>
              </a:spcBef>
              <a:spcAft>
                <a:spcPts val="600"/>
              </a:spcAft>
            </a:pPr>
            <a:r>
              <a:rPr lang="en-NZ" sz="2000" dirty="0"/>
              <a:t>All urban residential zones, incl. associated </a:t>
            </a:r>
            <a:r>
              <a:rPr lang="en-NZ" sz="2000" dirty="0" smtClean="0"/>
              <a:t>Qualifying </a:t>
            </a:r>
            <a:r>
              <a:rPr lang="en-NZ" sz="2000" dirty="0"/>
              <a:t>M</a:t>
            </a:r>
            <a:r>
              <a:rPr lang="en-NZ" sz="2000" dirty="0" smtClean="0"/>
              <a:t>atters</a:t>
            </a:r>
            <a:endParaRPr lang="en-NZ" sz="2000" dirty="0"/>
          </a:p>
          <a:p>
            <a:pPr lvl="1">
              <a:spcBef>
                <a:spcPts val="600"/>
              </a:spcBef>
              <a:spcAft>
                <a:spcPts val="600"/>
              </a:spcAft>
            </a:pPr>
            <a:r>
              <a:rPr lang="en-NZ" sz="2000" dirty="0" smtClean="0"/>
              <a:t>Commercial centres &amp; surrounds</a:t>
            </a:r>
          </a:p>
          <a:p>
            <a:pPr lvl="1">
              <a:spcBef>
                <a:spcPts val="600"/>
              </a:spcBef>
              <a:spcAft>
                <a:spcPts val="600"/>
              </a:spcAft>
            </a:pPr>
            <a:r>
              <a:rPr lang="en-NZ" sz="2000" dirty="0" smtClean="0"/>
              <a:t>Other associated controls (subdivision, fencing, engineering, access, </a:t>
            </a:r>
            <a:r>
              <a:rPr lang="en-NZ" sz="2000" dirty="0" err="1" smtClean="0"/>
              <a:t>etc</a:t>
            </a:r>
            <a:r>
              <a:rPr lang="en-NZ" sz="2000" dirty="0" smtClean="0"/>
              <a:t>)</a:t>
            </a:r>
          </a:p>
          <a:p>
            <a:r>
              <a:rPr lang="en-NZ" dirty="0" smtClean="0"/>
              <a:t>Areas </a:t>
            </a:r>
            <a:r>
              <a:rPr lang="en-NZ" b="1" dirty="0" smtClean="0"/>
              <a:t>outside of scope</a:t>
            </a:r>
            <a:r>
              <a:rPr lang="en-NZ" dirty="0" smtClean="0"/>
              <a:t>:</a:t>
            </a:r>
          </a:p>
          <a:p>
            <a:pPr lvl="1">
              <a:spcBef>
                <a:spcPts val="600"/>
              </a:spcBef>
              <a:spcAft>
                <a:spcPts val="600"/>
              </a:spcAft>
            </a:pPr>
            <a:r>
              <a:rPr lang="en-NZ" sz="2000" dirty="0" smtClean="0"/>
              <a:t>Anything outside of urban environment </a:t>
            </a:r>
          </a:p>
          <a:p>
            <a:pPr lvl="1">
              <a:spcBef>
                <a:spcPts val="600"/>
              </a:spcBef>
              <a:spcAft>
                <a:spcPts val="600"/>
              </a:spcAft>
            </a:pPr>
            <a:r>
              <a:rPr lang="en-NZ" sz="2000" dirty="0" smtClean="0"/>
              <a:t>New greenfield areas, incl. rural zones</a:t>
            </a:r>
          </a:p>
          <a:p>
            <a:pPr lvl="1">
              <a:spcBef>
                <a:spcPts val="600"/>
              </a:spcBef>
              <a:spcAft>
                <a:spcPts val="600"/>
              </a:spcAft>
            </a:pPr>
            <a:r>
              <a:rPr lang="en-NZ" sz="2000" dirty="0" smtClean="0"/>
              <a:t>Non-residential activities </a:t>
            </a:r>
            <a:endParaRPr lang="en-NZ" sz="2000" dirty="0"/>
          </a:p>
        </p:txBody>
      </p:sp>
      <p:pic>
        <p:nvPicPr>
          <p:cNvPr id="7" name="Picture 6"/>
          <p:cNvPicPr>
            <a:picLocks noChangeAspect="1"/>
          </p:cNvPicPr>
          <p:nvPr/>
        </p:nvPicPr>
        <p:blipFill rotWithShape="1">
          <a:blip r:embed="rId2"/>
          <a:srcRect t="13018" r="6446" b="1722"/>
          <a:stretch/>
        </p:blipFill>
        <p:spPr>
          <a:xfrm>
            <a:off x="316871" y="1403098"/>
            <a:ext cx="6164856" cy="4462267"/>
          </a:xfrm>
          <a:prstGeom prst="rect">
            <a:avLst/>
          </a:prstGeom>
        </p:spPr>
      </p:pic>
    </p:spTree>
    <p:extLst>
      <p:ext uri="{BB962C8B-B14F-4D97-AF65-F5344CB8AC3E}">
        <p14:creationId xmlns:p14="http://schemas.microsoft.com/office/powerpoint/2010/main" val="754609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CCC Brand">
      <a:dk1>
        <a:srgbClr val="414042"/>
      </a:dk1>
      <a:lt1>
        <a:srgbClr val="414042"/>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Divider slides">
  <a:themeElements>
    <a:clrScheme name="CCC Brand">
      <a:dk1>
        <a:srgbClr val="414042"/>
      </a:dk1>
      <a:lt1>
        <a:srgbClr val="414042"/>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slides">
  <a:themeElements>
    <a:clrScheme name="CCC Brand">
      <a:dk1>
        <a:srgbClr val="414042"/>
      </a:dk1>
      <a:lt1>
        <a:srgbClr val="FFFFFF"/>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ull page image black logo">
  <a:themeElements>
    <a:clrScheme name="CCC Brand">
      <a:dk1>
        <a:srgbClr val="414042"/>
      </a:dk1>
      <a:lt1>
        <a:srgbClr val="FFFFFF"/>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r slides">
  <a:themeElements>
    <a:clrScheme name="CCC Brand">
      <a:dk1>
        <a:srgbClr val="414042"/>
      </a:dk1>
      <a:lt1>
        <a:srgbClr val="414042"/>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nd slide">
  <a:themeElements>
    <a:clrScheme name="CCC Brand">
      <a:dk1>
        <a:srgbClr val="414042"/>
      </a:dk1>
      <a:lt1>
        <a:srgbClr val="414042"/>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ext slides">
  <a:themeElements>
    <a:clrScheme name="CCC Brand">
      <a:dk1>
        <a:srgbClr val="414042"/>
      </a:dk1>
      <a:lt1>
        <a:srgbClr val="FFFFFF"/>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Text slides">
  <a:themeElements>
    <a:clrScheme name="CCC Brand">
      <a:dk1>
        <a:srgbClr val="414042"/>
      </a:dk1>
      <a:lt1>
        <a:srgbClr val="FFFFFF"/>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End slide">
  <a:themeElements>
    <a:clrScheme name="CCC Brand">
      <a:dk1>
        <a:srgbClr val="414042"/>
      </a:dk1>
      <a:lt1>
        <a:srgbClr val="414042"/>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Text slides">
  <a:themeElements>
    <a:clrScheme name="CCC Brand">
      <a:dk1>
        <a:srgbClr val="414042"/>
      </a:dk1>
      <a:lt1>
        <a:srgbClr val="FFFFFF"/>
      </a:lt1>
      <a:dk2>
        <a:srgbClr val="414042"/>
      </a:dk2>
      <a:lt2>
        <a:srgbClr val="E6E7E8"/>
      </a:lt2>
      <a:accent1>
        <a:srgbClr val="A4DAD2"/>
      </a:accent1>
      <a:accent2>
        <a:srgbClr val="7CCCBF"/>
      </a:accent2>
      <a:accent3>
        <a:srgbClr val="12A4A4"/>
      </a:accent3>
      <a:accent4>
        <a:srgbClr val="098484"/>
      </a:accent4>
      <a:accent5>
        <a:srgbClr val="F05B72"/>
      </a:accent5>
      <a:accent6>
        <a:srgbClr val="E11156"/>
      </a:accent6>
      <a:hlink>
        <a:srgbClr val="098484"/>
      </a:hlink>
      <a:folHlink>
        <a:srgbClr val="414042"/>
      </a:folHlink>
    </a:clrScheme>
    <a:fontScheme name="CCC">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593D95405C0C4F9EBF341F52302B41" ma:contentTypeVersion="0" ma:contentTypeDescription="Create a new document." ma:contentTypeScope="" ma:versionID="18e0132e97e902ed0d59212a7b9bc54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05AD56-4CFC-46C6-AB5C-C77FD1E26D7B}">
  <ds:schemaRefs>
    <ds:schemaRef ds:uri="http://schemas.microsoft.com/office/2006/documentManagement/types"/>
    <ds:schemaRef ds:uri="http://www.w3.org/XML/1998/namespace"/>
    <ds:schemaRef ds:uri="http://schemas.microsoft.com/office/infopath/2007/PartnerControls"/>
    <ds:schemaRef ds:uri="http://purl.org/dc/elements/1.1/"/>
    <ds:schemaRef ds:uri="http://purl.org/dc/terms/"/>
    <ds:schemaRef ds:uri="http://schemas.microsoft.com/office/2006/metadata/properti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54E5CCA8-50B3-44BB-8BF7-5594E7F565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22B50CE-D4E0-456A-9FCE-F3749A03E6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4395</TotalTime>
  <Words>2884</Words>
  <Application>Microsoft Office PowerPoint</Application>
  <PresentationFormat>Widescreen</PresentationFormat>
  <Paragraphs>332</Paragraphs>
  <Slides>31</Slides>
  <Notes>9</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31</vt:i4>
      </vt:variant>
    </vt:vector>
  </HeadingPairs>
  <TitlesOfParts>
    <vt:vector size="48" baseType="lpstr">
      <vt:lpstr>Arial</vt:lpstr>
      <vt:lpstr>Calibri</vt:lpstr>
      <vt:lpstr>Courier New</vt:lpstr>
      <vt:lpstr>Source Sans Pro</vt:lpstr>
      <vt:lpstr>Source Sans Pro Black</vt:lpstr>
      <vt:lpstr>Source Sans Pro Light</vt:lpstr>
      <vt:lpstr>Source Sans Pro Semibold</vt:lpstr>
      <vt:lpstr>Title slide</vt:lpstr>
      <vt:lpstr>Text slides</vt:lpstr>
      <vt:lpstr>Full page image black logo</vt:lpstr>
      <vt:lpstr>Divider slides</vt:lpstr>
      <vt:lpstr>End slide</vt:lpstr>
      <vt:lpstr>1_Text slides</vt:lpstr>
      <vt:lpstr>2_Text slides</vt:lpstr>
      <vt:lpstr>1_End slide</vt:lpstr>
      <vt:lpstr>3_Text slides</vt:lpstr>
      <vt:lpstr>1_Divider slides</vt:lpstr>
      <vt:lpstr>Kia ora welcome to our webinar</vt:lpstr>
      <vt:lpstr>NPS-UD and Commercial Changes – the detail</vt:lpstr>
      <vt:lpstr>What we’re going to cover</vt:lpstr>
      <vt:lpstr>Introductions and webinar format</vt:lpstr>
      <vt:lpstr>How to participate</vt:lpstr>
      <vt:lpstr>Overview of plan change and legislation</vt:lpstr>
      <vt:lpstr>We need to make changes to our District Plan</vt:lpstr>
      <vt:lpstr>Scope of influence, control, acceptance </vt:lpstr>
      <vt:lpstr>Summary of overall scope</vt:lpstr>
      <vt:lpstr>Suburban Centres Approach </vt:lpstr>
      <vt:lpstr>Centres hierarchy – our challenge  </vt:lpstr>
      <vt:lpstr>City Centre Zone </vt:lpstr>
      <vt:lpstr>Metropolitan Centres</vt:lpstr>
      <vt:lpstr>Commercial Mixed-Use</vt:lpstr>
      <vt:lpstr>Questions?</vt:lpstr>
      <vt:lpstr>Proposed Commercial Controls</vt:lpstr>
      <vt:lpstr>Central City Urban Design Outcomes </vt:lpstr>
      <vt:lpstr>Central City Built Form </vt:lpstr>
      <vt:lpstr>Central City </vt:lpstr>
      <vt:lpstr>Central City </vt:lpstr>
      <vt:lpstr>Central City Comparison</vt:lpstr>
      <vt:lpstr>Central City Comparison</vt:lpstr>
      <vt:lpstr>Mixed Use Zones</vt:lpstr>
      <vt:lpstr>Mixed Use Zones</vt:lpstr>
      <vt:lpstr>Other commercial centre zones</vt:lpstr>
      <vt:lpstr>Questions?</vt:lpstr>
      <vt:lpstr>Have your Say</vt:lpstr>
      <vt:lpstr>What can you provide feedback on?    </vt:lpstr>
      <vt:lpstr>What can you provide feedback on?</vt:lpstr>
      <vt:lpstr>Questions?</vt:lpstr>
      <vt:lpstr>Thanks for joining us  for this webinar</vt:lpstr>
    </vt:vector>
  </TitlesOfParts>
  <Company>Christchurch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Ben</dc:creator>
  <cp:lastModifiedBy>Skelton, Kiran</cp:lastModifiedBy>
  <cp:revision>353</cp:revision>
  <dcterms:created xsi:type="dcterms:W3CDTF">2020-08-18T21:46:55Z</dcterms:created>
  <dcterms:modified xsi:type="dcterms:W3CDTF">2022-05-03T05:00:51Z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0x01010075593D95405C0C4F9EBF341F52302B41</vt:lpwstr>
  </property>
</Properties>
</file>