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4.xml" ContentType="application/vnd.openxmlformats-officedocument.theme+xml"/>
  <Override PartName="/ppt/slideLayouts/slideLayout11.xml" ContentType="application/vnd.openxmlformats-officedocument.presentationml.slideLayout+xml"/>
  <Override PartName="/ppt/theme/theme5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4"/>
    <p:sldMasterId id="2147483688" r:id="rId5"/>
    <p:sldMasterId id="2147483696" r:id="rId6"/>
    <p:sldMasterId id="2147483663" r:id="rId7"/>
    <p:sldMasterId id="2147483658" r:id="rId8"/>
    <p:sldMasterId id="2147483698" r:id="rId9"/>
  </p:sldMasterIdLst>
  <p:notesMasterIdLst>
    <p:notesMasterId r:id="rId31"/>
  </p:notesMasterIdLst>
  <p:sldIdLst>
    <p:sldId id="260" r:id="rId10"/>
    <p:sldId id="256" r:id="rId11"/>
    <p:sldId id="258" r:id="rId12"/>
    <p:sldId id="262" r:id="rId13"/>
    <p:sldId id="261" r:id="rId14"/>
    <p:sldId id="263" r:id="rId15"/>
    <p:sldId id="264" r:id="rId16"/>
    <p:sldId id="279" r:id="rId17"/>
    <p:sldId id="267" r:id="rId18"/>
    <p:sldId id="268" r:id="rId19"/>
    <p:sldId id="265" r:id="rId20"/>
    <p:sldId id="270" r:id="rId21"/>
    <p:sldId id="269" r:id="rId22"/>
    <p:sldId id="280" r:id="rId23"/>
    <p:sldId id="272" r:id="rId24"/>
    <p:sldId id="277" r:id="rId25"/>
    <p:sldId id="274" r:id="rId26"/>
    <p:sldId id="275" r:id="rId27"/>
    <p:sldId id="278" r:id="rId28"/>
    <p:sldId id="273" r:id="rId29"/>
    <p:sldId id="259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2F3F4"/>
    <a:srgbClr val="12A4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11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38" y="4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customXml" Target="../customXml/item3.xml"/><Relationship Id="rId21" Type="http://schemas.openxmlformats.org/officeDocument/2006/relationships/slide" Target="slides/slide12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457373-7DD3-4ACA-93F6-DC5A5DFFB7D2}" type="datetimeFigureOut">
              <a:rPr lang="en-NZ" smtClean="0"/>
              <a:t>20/04/2022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BB977D-88E0-4D70-9EA5-0156CB2003A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9952747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 smtClean="0"/>
              <a:t>We</a:t>
            </a:r>
            <a:r>
              <a:rPr lang="en-NZ" baseline="0" dirty="0" smtClean="0"/>
              <a:t> have talked about the various plan changes in passing. This table lays out the different jigsaw pieces and where each one fits in.  </a:t>
            </a:r>
            <a:endParaRPr lang="en-NZ" dirty="0" smtClean="0"/>
          </a:p>
          <a:p>
            <a:endParaRPr lang="en-NZ" dirty="0" smtClean="0"/>
          </a:p>
          <a:p>
            <a:r>
              <a:rPr lang="en-NZ" dirty="0" smtClean="0"/>
              <a:t>Note that a</a:t>
            </a:r>
            <a:r>
              <a:rPr lang="en-NZ" baseline="0" dirty="0" smtClean="0"/>
              <a:t> more detailed A3 Table is to be circulated to EMs on the different plan changes, and the different components of them (inform approach v influence approach).  </a:t>
            </a:r>
          </a:p>
          <a:p>
            <a:endParaRPr lang="en-NZ" baseline="0" dirty="0" smtClean="0"/>
          </a:p>
          <a:p>
            <a:pPr rtl="0" eaLnBrk="1" fontAlgn="t" latinLnBrk="0" hangingPunct="1"/>
            <a:r>
              <a:rPr lang="en-NZ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Note that</a:t>
            </a:r>
            <a:r>
              <a:rPr lang="en-NZ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</a:t>
            </a:r>
            <a:r>
              <a:rPr lang="en-NZ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Christchurch</a:t>
            </a:r>
            <a:r>
              <a:rPr lang="en-NZ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Transport Plan and Flood Management Areas work is progressing in parallel, but decisions to consult on and/or notify these pieces of work will be sought later.  (7 April for the CTP, and post notification for the FMA)    </a:t>
            </a:r>
          </a:p>
          <a:p>
            <a:pPr rtl="0" eaLnBrk="1" fontAlgn="t" latinLnBrk="0" hangingPunct="1"/>
            <a:endParaRPr lang="en-NZ" sz="1200" b="0" i="0" u="none" strike="noStrike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t" latinLnBrk="0" hangingPunct="1"/>
            <a:r>
              <a:rPr lang="en-NZ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work is also being carried out in the context of the development of the Greater Christchurch Spatial Plan (GCSP), and the </a:t>
            </a:r>
            <a:r>
              <a:rPr lang="en-NZ" sz="1200" b="0" i="0" u="none" strike="noStrike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Otautahi</a:t>
            </a:r>
            <a:r>
              <a:rPr lang="en-NZ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Christchurch Plan (OCP)   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BB977D-88E0-4D70-9EA5-0156CB2003A2}" type="slidenum">
              <a:rPr lang="en-NZ" smtClean="0"/>
              <a:t>17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607715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01980" y="1531303"/>
            <a:ext cx="7618742" cy="1707197"/>
          </a:xfrm>
          <a:prstGeom prst="rect">
            <a:avLst/>
          </a:prstGeom>
        </p:spPr>
        <p:txBody>
          <a:bodyPr/>
          <a:lstStyle>
            <a:lvl1pPr>
              <a:defRPr sz="60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Presentation title goes here</a:t>
            </a:r>
            <a:endParaRPr lang="en-NZ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01663" y="3429634"/>
            <a:ext cx="5887914" cy="2193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Sub heading/author/date goes here</a:t>
            </a:r>
          </a:p>
        </p:txBody>
      </p:sp>
    </p:spTree>
    <p:extLst>
      <p:ext uri="{BB962C8B-B14F-4D97-AF65-F5344CB8AC3E}">
        <p14:creationId xmlns:p14="http://schemas.microsoft.com/office/powerpoint/2010/main" val="865697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7700" y="1607185"/>
            <a:ext cx="7658100" cy="320103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“Pull quote or </a:t>
            </a:r>
            <a:br>
              <a:rPr lang="en-US" dirty="0" smtClean="0"/>
            </a:br>
            <a:r>
              <a:rPr lang="en-US" dirty="0" smtClean="0"/>
              <a:t>key message</a:t>
            </a:r>
            <a:br>
              <a:rPr lang="en-US" dirty="0" smtClean="0"/>
            </a:br>
            <a:r>
              <a:rPr lang="en-US" dirty="0" smtClean="0"/>
              <a:t>slide”</a:t>
            </a:r>
            <a:endParaRPr lang="en-NZ" dirty="0"/>
          </a:p>
        </p:txBody>
      </p:sp>
      <p:sp>
        <p:nvSpPr>
          <p:cNvPr id="3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47700" y="3711257"/>
            <a:ext cx="4168457" cy="2193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Caption/credit goes here</a:t>
            </a:r>
          </a:p>
        </p:txBody>
      </p:sp>
    </p:spTree>
    <p:extLst>
      <p:ext uri="{BB962C8B-B14F-4D97-AF65-F5344CB8AC3E}">
        <p14:creationId xmlns:p14="http://schemas.microsoft.com/office/powerpoint/2010/main" val="2434453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04287" y="1186004"/>
            <a:ext cx="5461233" cy="2109458"/>
          </a:xfrm>
          <a:prstGeom prst="rect">
            <a:avLst/>
          </a:prstGeom>
        </p:spPr>
        <p:txBody>
          <a:bodyPr anchor="b"/>
          <a:lstStyle>
            <a:lvl1pPr>
              <a:defRPr sz="36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Thank you </a:t>
            </a:r>
            <a:br>
              <a:rPr lang="en-US" dirty="0" smtClean="0"/>
            </a:br>
            <a:r>
              <a:rPr lang="en-US" dirty="0" smtClean="0"/>
              <a:t>end message</a:t>
            </a:r>
            <a:endParaRPr lang="en-NZ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 hasCustomPrompt="1"/>
          </p:nvPr>
        </p:nvSpPr>
        <p:spPr>
          <a:xfrm>
            <a:off x="604838" y="3386341"/>
            <a:ext cx="4392612" cy="1339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>
                <a:solidFill>
                  <a:srgbClr val="FFFFFF"/>
                </a:solidFill>
              </a:defRPr>
            </a:lvl1pPr>
            <a:lvl2pPr marL="457200" indent="0">
              <a:buNone/>
              <a:defRPr sz="2800">
                <a:solidFill>
                  <a:srgbClr val="FFFFFF"/>
                </a:solidFill>
              </a:defRPr>
            </a:lvl2pPr>
            <a:lvl3pPr marL="914400" indent="0">
              <a:buNone/>
              <a:defRPr sz="2800">
                <a:solidFill>
                  <a:srgbClr val="FFFFFF"/>
                </a:solidFill>
              </a:defRPr>
            </a:lvl3pPr>
            <a:lvl4pPr marL="1371600" indent="0">
              <a:buNone/>
              <a:defRPr sz="2800">
                <a:solidFill>
                  <a:srgbClr val="FFFFFF"/>
                </a:solidFill>
              </a:defRPr>
            </a:lvl4pPr>
            <a:lvl5pPr marL="1828800" indent="0">
              <a:buNone/>
              <a:defRPr sz="2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Contact details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2245698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6871" y="1282417"/>
            <a:ext cx="11518882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cxnSp>
        <p:nvCxnSpPr>
          <p:cNvPr id="7" name="Straight Connector 6"/>
          <p:cNvCxnSpPr/>
          <p:nvPr/>
        </p:nvCxnSpPr>
        <p:spPr>
          <a:xfrm>
            <a:off x="316871" y="1039640"/>
            <a:ext cx="11518882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17 March 2022</a:t>
            </a:r>
            <a:endParaRPr lang="en-NZ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 smtClean="0"/>
              <a:t>ECan Presentation on PC14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6444969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6871" y="1273364"/>
            <a:ext cx="5181600" cy="4351338"/>
          </a:xfrm>
        </p:spPr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NZ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44216" y="1270189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cxnSp>
        <p:nvCxnSpPr>
          <p:cNvPr id="8" name="Straight Connector 7"/>
          <p:cNvCxnSpPr/>
          <p:nvPr/>
        </p:nvCxnSpPr>
        <p:spPr>
          <a:xfrm>
            <a:off x="316871" y="1039640"/>
            <a:ext cx="11518882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7 April 2022</a:t>
            </a:r>
            <a:endParaRPr lang="en-NZ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NZ" dirty="0" smtClean="0"/>
              <a:t>Combined Community Boards’ briefing</a:t>
            </a:r>
            <a:endParaRPr lang="en-NZ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3081338" y="4767263"/>
            <a:ext cx="914400" cy="9144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5841982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871" y="325925"/>
            <a:ext cx="10515600" cy="7242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6871" y="1275479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6870" y="2215364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cxnSp>
        <p:nvCxnSpPr>
          <p:cNvPr id="10" name="Straight Connector 9"/>
          <p:cNvCxnSpPr/>
          <p:nvPr/>
        </p:nvCxnSpPr>
        <p:spPr>
          <a:xfrm>
            <a:off x="316871" y="1039640"/>
            <a:ext cx="11518882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17 March 2022</a:t>
            </a:r>
            <a:endParaRPr lang="en-NZ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 smtClean="0"/>
              <a:t>ECan Presentation on PC14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5877306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cxnSp>
        <p:nvCxnSpPr>
          <p:cNvPr id="6" name="Straight Connector 5"/>
          <p:cNvCxnSpPr/>
          <p:nvPr/>
        </p:nvCxnSpPr>
        <p:spPr>
          <a:xfrm>
            <a:off x="316871" y="1039640"/>
            <a:ext cx="11518882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17 March 2022</a:t>
            </a:r>
            <a:endParaRPr lang="en-NZ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 smtClean="0"/>
              <a:t>ECan Presentation on PC14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0448583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17 March 2022</a:t>
            </a:r>
            <a:endParaRPr lang="en-NZ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 smtClean="0"/>
              <a:t>ECan Presentation on PC14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7523141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6871" y="1273364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44216" y="1270189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cxnSp>
        <p:nvCxnSpPr>
          <p:cNvPr id="8" name="Straight Connector 7"/>
          <p:cNvCxnSpPr/>
          <p:nvPr/>
        </p:nvCxnSpPr>
        <p:spPr>
          <a:xfrm>
            <a:off x="316871" y="1039640"/>
            <a:ext cx="11518882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28 March 2022</a:t>
            </a:r>
            <a:endParaRPr lang="en-NZ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 smtClean="0"/>
              <a:t>GCP Planning Managers Presentation on PC14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20278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6871" y="1282417"/>
            <a:ext cx="11518882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16871" y="1039640"/>
            <a:ext cx="11518882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60010-BB67-4A4C-8CFB-E56D72EB5DC8}" type="datetime3">
              <a:rPr lang="en-NZ" smtClean="0"/>
              <a:t>20 April 2022</a:t>
            </a:fld>
            <a:endParaRPr lang="en-NZ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 smtClean="0"/>
              <a:t>Creating a PowerPoint presentation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6915201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6871" y="1273364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44216" y="1270189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16871" y="1039640"/>
            <a:ext cx="11518882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E976B-8992-4BF6-8D32-387A92419615}" type="datetime3">
              <a:rPr lang="en-NZ" smtClean="0"/>
              <a:t>20 April 2022</a:t>
            </a:fld>
            <a:endParaRPr lang="en-NZ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 smtClean="0"/>
              <a:t>Creating a PowerPoint presentation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280102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871" y="325925"/>
            <a:ext cx="10515600" cy="7242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6871" y="1275479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6870" y="2215364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16871" y="1039640"/>
            <a:ext cx="11518882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85622-F2FE-4897-891E-7B1DAE51ECC1}" type="datetime3">
              <a:rPr lang="en-NZ" smtClean="0"/>
              <a:t>20 April 2022</a:t>
            </a:fld>
            <a:endParaRPr lang="en-NZ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 smtClean="0"/>
              <a:t>Creating a PowerPoint presentation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01314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316871" y="1039640"/>
            <a:ext cx="11518882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B3013-FD73-4984-ADAA-841A99F5E196}" type="datetime3">
              <a:rPr lang="en-NZ" smtClean="0"/>
              <a:t>20 April 2022</a:t>
            </a:fld>
            <a:endParaRPr lang="en-NZ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 smtClean="0"/>
              <a:t>Creating a PowerPoint presentation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945418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12B5C-6730-4E22-92D8-7A10E6AF1BE6}" type="datetime3">
              <a:rPr lang="en-NZ" smtClean="0"/>
              <a:t>20 April 2022</a:t>
            </a:fld>
            <a:endParaRPr lang="en-NZ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 smtClean="0"/>
              <a:t>Creating a PowerPoint presentation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04619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6871" y="1273364"/>
            <a:ext cx="5181600" cy="4351338"/>
          </a:xfrm>
        </p:spPr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NZ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44216" y="1270189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cxnSp>
        <p:nvCxnSpPr>
          <p:cNvPr id="8" name="Straight Connector 7"/>
          <p:cNvCxnSpPr/>
          <p:nvPr/>
        </p:nvCxnSpPr>
        <p:spPr>
          <a:xfrm>
            <a:off x="316871" y="1039640"/>
            <a:ext cx="11518882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7 April 2022</a:t>
            </a:r>
            <a:endParaRPr lang="en-NZ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NZ" dirty="0" smtClean="0"/>
              <a:t>Combined Community Boards’ briefing</a:t>
            </a:r>
            <a:endParaRPr lang="en-NZ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3081338" y="4767263"/>
            <a:ext cx="914400" cy="9144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801679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"/>
            <a:ext cx="12192000" cy="627170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NZ" dirty="0" smtClean="0"/>
              <a:t>Insert picture</a:t>
            </a:r>
            <a:endParaRPr lang="en-NZ" dirty="0"/>
          </a:p>
        </p:txBody>
      </p:sp>
      <p:pic>
        <p:nvPicPr>
          <p:cNvPr id="5" name="Picture 4" descr="Christchurch City Council" title="Christchurch City Council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4504" y="6471251"/>
            <a:ext cx="971249" cy="234527"/>
          </a:xfrm>
          <a:prstGeom prst="rect">
            <a:avLst/>
          </a:prstGeom>
        </p:spPr>
      </p:pic>
      <p:sp>
        <p:nvSpPr>
          <p:cNvPr id="10" name="Date Placeholder 9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E37C8242-B858-4F5A-9437-ADB81D049A60}" type="datetime3">
              <a:rPr lang="en-NZ" smtClean="0"/>
              <a:t>20 April 2022</a:t>
            </a:fld>
            <a:endParaRPr lang="en-NZ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NZ" smtClean="0"/>
              <a:t>Creating a PowerPoint presentation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651491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1980" y="1531303"/>
            <a:ext cx="8580120" cy="1707197"/>
          </a:xfrm>
          <a:prstGeom prst="rect">
            <a:avLst/>
          </a:prstGeom>
        </p:spPr>
        <p:txBody>
          <a:bodyPr/>
          <a:lstStyle>
            <a:lvl1pPr>
              <a:defRPr sz="48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Divider/section headline</a:t>
            </a:r>
            <a:endParaRPr lang="en-NZ" dirty="0"/>
          </a:p>
        </p:txBody>
      </p:sp>
      <p:sp>
        <p:nvSpPr>
          <p:cNvPr id="3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01663" y="2515234"/>
            <a:ext cx="4168457" cy="2193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Sub heading goes here</a:t>
            </a:r>
          </a:p>
        </p:txBody>
      </p:sp>
    </p:spTree>
    <p:extLst>
      <p:ext uri="{BB962C8B-B14F-4D97-AF65-F5344CB8AC3E}">
        <p14:creationId xmlns:p14="http://schemas.microsoft.com/office/powerpoint/2010/main" val="999580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8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6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770"/>
            <a:ext cx="12190631" cy="685723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1725" y="4680934"/>
            <a:ext cx="2200275" cy="2177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659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timing>
    <p:tnLst>
      <p:par>
        <p:cTn id="1" dur="indefinite" restart="never" nodeType="tmRoot"/>
      </p:par>
    </p:tnLst>
  </p:timing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6871" y="365125"/>
            <a:ext cx="11518882" cy="6579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N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6871" y="1825625"/>
            <a:ext cx="1151888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NZ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51211" y="6356350"/>
            <a:ext cx="10502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191F1B-6AE8-4B41-8D19-8C8ACDCDDE4D}" type="datetime3">
              <a:rPr lang="en-NZ" smtClean="0"/>
              <a:t>20 April 2022</a:t>
            </a:fld>
            <a:endParaRPr lang="en-N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6871" y="6356350"/>
            <a:ext cx="45993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NZ" smtClean="0"/>
              <a:t>Creating a PowerPoint presentation</a:t>
            </a:r>
            <a:endParaRPr lang="en-NZ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4504" y="6471251"/>
            <a:ext cx="971249" cy="234527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316871" y="6283105"/>
            <a:ext cx="11518882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1321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2" r:id="rId2"/>
    <p:sldLayoutId id="2147483693" r:id="rId3"/>
    <p:sldLayoutId id="2147483694" r:id="rId4"/>
    <p:sldLayoutId id="2147483695" r:id="rId5"/>
    <p:sldLayoutId id="2147483705" r:id="rId6"/>
  </p:sldLayoutIdLst>
  <p:timing>
    <p:tnLst>
      <p:par>
        <p:cTn id="1" dur="indefinite" restart="never" nodeType="tmRoot"/>
      </p:par>
    </p:tnLst>
  </p:timing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4504" y="6471251"/>
            <a:ext cx="971249" cy="234527"/>
          </a:xfrm>
          <a:prstGeom prst="rect">
            <a:avLst/>
          </a:prstGeom>
        </p:spPr>
      </p:pic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5551211" y="6356350"/>
            <a:ext cx="10502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0300CE-726C-4CDA-A398-0327708F827B}" type="datetime3">
              <a:rPr lang="en-NZ" smtClean="0"/>
              <a:t>20 April 2022</a:t>
            </a:fld>
            <a:endParaRPr lang="en-NZ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6871" y="6356350"/>
            <a:ext cx="45993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NZ" smtClean="0"/>
              <a:t>Creating a PowerPoint presentation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606132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7060" y="6471251"/>
            <a:ext cx="966136" cy="234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078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87" r:id="rId2"/>
  </p:sldLayoutIdLst>
  <p:timing>
    <p:tnLst>
      <p:par>
        <p:cTn id="1" dur="indefinite" restart="never" nodeType="tmRoot"/>
      </p:par>
    </p:tnLst>
  </p:timing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1725" y="4680934"/>
            <a:ext cx="2200275" cy="2177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501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timing>
    <p:tnLst>
      <p:par>
        <p:cTn id="1" dur="indefinite" restart="never" nodeType="tmRoot"/>
      </p:par>
    </p:tnLst>
  </p:timing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6871" y="365125"/>
            <a:ext cx="11518882" cy="6579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N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6871" y="1825625"/>
            <a:ext cx="1151888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NZ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51211" y="6356350"/>
            <a:ext cx="10502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17 March 2022</a:t>
            </a:r>
            <a:endParaRPr lang="en-N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6871" y="6356350"/>
            <a:ext cx="45993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NZ" smtClean="0"/>
              <a:t>ECan Presentation on PC14</a:t>
            </a:r>
            <a:endParaRPr lang="en-NZ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4504" y="6471251"/>
            <a:ext cx="971249" cy="234527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316871" y="6283105"/>
            <a:ext cx="11518882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5540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</p:sldLayoutIdLst>
  <p:timing>
    <p:tnLst>
      <p:par>
        <p:cTn id="1" dur="indefinite" restart="never" nodeType="tmRoot"/>
      </p:par>
    </p:tnLst>
  </p:timing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066" y="210648"/>
            <a:ext cx="11547071" cy="695440"/>
          </a:xfrm>
        </p:spPr>
        <p:txBody>
          <a:bodyPr/>
          <a:lstStyle/>
          <a:p>
            <a:r>
              <a:rPr lang="en-NZ" b="1" dirty="0" smtClean="0">
                <a:latin typeface="+mn-lt"/>
              </a:rPr>
              <a:t>Kia ora - welcome to our webinar</a:t>
            </a:r>
            <a:endParaRPr lang="en-NZ" b="1" dirty="0"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9826" y="2331582"/>
            <a:ext cx="3391595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000" b="1" dirty="0" smtClean="0">
                <a:solidFill>
                  <a:srgbClr val="FFFFFF"/>
                </a:solidFill>
              </a:rPr>
              <a:t>Microsoft Teams app users</a:t>
            </a:r>
            <a:endParaRPr lang="en-NZ" sz="2000" dirty="0" smtClean="0">
              <a:solidFill>
                <a:srgbClr val="FFFFFF"/>
              </a:solidFill>
            </a:endParaRPr>
          </a:p>
          <a:p>
            <a:endParaRPr lang="en-NZ" dirty="0" smtClean="0">
              <a:solidFill>
                <a:srgbClr val="FFFFF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 smtClean="0">
                <a:solidFill>
                  <a:srgbClr val="FFFFFF"/>
                </a:solidFill>
              </a:rPr>
              <a:t>Ask questions through </a:t>
            </a:r>
            <a:r>
              <a:rPr lang="en-NZ" b="1" dirty="0" smtClean="0">
                <a:solidFill>
                  <a:srgbClr val="FFFFFF"/>
                </a:solidFill>
              </a:rPr>
              <a:t>Q&amp;A</a:t>
            </a:r>
            <a:r>
              <a:rPr lang="en-NZ" dirty="0" smtClean="0">
                <a:solidFill>
                  <a:srgbClr val="FFFFFF"/>
                </a:solidFill>
              </a:rPr>
              <a:t> tab.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NZ" dirty="0">
              <a:solidFill>
                <a:srgbClr val="FFFFF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 smtClean="0">
                <a:solidFill>
                  <a:srgbClr val="FFFFFF"/>
                </a:solidFill>
              </a:rPr>
              <a:t>React to comments by pressing the “thumbs up”. </a:t>
            </a:r>
            <a:endParaRPr lang="en-NZ" dirty="0">
              <a:solidFill>
                <a:srgbClr val="FFFFF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NZ" dirty="0" smtClean="0">
              <a:solidFill>
                <a:srgbClr val="FFFFF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NZ" dirty="0" smtClean="0">
              <a:solidFill>
                <a:srgbClr val="FFFFF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NZ" dirty="0" smtClean="0">
              <a:solidFill>
                <a:srgbClr val="FFFFF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NZ" dirty="0">
              <a:solidFill>
                <a:srgbClr val="FFFFF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 smtClean="0">
                <a:solidFill>
                  <a:srgbClr val="FFFFFF"/>
                </a:solidFill>
              </a:rPr>
              <a:t>To turn on live captions press the … ‘more’ tab and select ‘turn on live captions’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11137" y="2331582"/>
            <a:ext cx="3054928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000" b="1" dirty="0">
                <a:solidFill>
                  <a:srgbClr val="FFFFFF"/>
                </a:solidFill>
              </a:rPr>
              <a:t>W</a:t>
            </a:r>
            <a:r>
              <a:rPr lang="en-NZ" sz="2000" b="1" dirty="0" smtClean="0">
                <a:solidFill>
                  <a:srgbClr val="FFFFFF"/>
                </a:solidFill>
              </a:rPr>
              <a:t>eb browsers (no app)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NZ" dirty="0" smtClean="0">
              <a:solidFill>
                <a:srgbClr val="FFFFF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 smtClean="0">
                <a:solidFill>
                  <a:srgbClr val="FFFFFF"/>
                </a:solidFill>
              </a:rPr>
              <a:t>You do not have access to Q&amp;A.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NZ" dirty="0">
              <a:solidFill>
                <a:srgbClr val="FFFFF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 smtClean="0">
                <a:solidFill>
                  <a:srgbClr val="FFFFFF"/>
                </a:solidFill>
              </a:rPr>
              <a:t>Ask questions during the webinar by emailing: engagement@ccc.govt.nz</a:t>
            </a:r>
            <a:endParaRPr lang="en-NZ" dirty="0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27610" y="2331582"/>
            <a:ext cx="2884517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000" b="1" dirty="0" smtClean="0">
                <a:solidFill>
                  <a:srgbClr val="FFFFFF"/>
                </a:solidFill>
              </a:rPr>
              <a:t>Mobile users</a:t>
            </a:r>
          </a:p>
          <a:p>
            <a:endParaRPr lang="en-NZ" sz="2000" b="1" dirty="0" smtClean="0">
              <a:solidFill>
                <a:srgbClr val="FFFFF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 smtClean="0">
                <a:solidFill>
                  <a:srgbClr val="FFFFFF"/>
                </a:solidFill>
              </a:rPr>
              <a:t>View in landscape to see the whole webinar.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NZ" dirty="0">
              <a:solidFill>
                <a:srgbClr val="FFFFF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 smtClean="0">
                <a:solidFill>
                  <a:srgbClr val="FFFFFF"/>
                </a:solidFill>
              </a:rPr>
              <a:t>Q&amp;A uses the whole screen so you can’t view slides while asking questions.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NZ" dirty="0">
              <a:solidFill>
                <a:srgbClr val="FFFFF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 smtClean="0">
                <a:solidFill>
                  <a:srgbClr val="FFFFFF"/>
                </a:solidFill>
              </a:rPr>
              <a:t>Q&amp;A on mobile is </a:t>
            </a:r>
            <a:r>
              <a:rPr lang="en-NZ" dirty="0" err="1" smtClean="0">
                <a:solidFill>
                  <a:srgbClr val="FFFFFF"/>
                </a:solidFill>
              </a:rPr>
              <a:t>laggy</a:t>
            </a:r>
            <a:r>
              <a:rPr lang="en-NZ" dirty="0">
                <a:solidFill>
                  <a:srgbClr val="FFFFFF"/>
                </a:solidFill>
              </a:rPr>
              <a:t>.</a:t>
            </a:r>
            <a:r>
              <a:rPr lang="en-NZ" dirty="0" smtClean="0">
                <a:solidFill>
                  <a:srgbClr val="FFFFFF"/>
                </a:solidFill>
              </a:rPr>
              <a:t> </a:t>
            </a:r>
            <a:r>
              <a:rPr lang="en-NZ" dirty="0">
                <a:solidFill>
                  <a:srgbClr val="FFFFFF"/>
                </a:solidFill>
              </a:rPr>
              <a:t>Y</a:t>
            </a:r>
            <a:r>
              <a:rPr lang="en-NZ" dirty="0" smtClean="0">
                <a:solidFill>
                  <a:srgbClr val="FFFFFF"/>
                </a:solidFill>
              </a:rPr>
              <a:t>ou may have to leave and re-join the webinar to gain access to this feature. </a:t>
            </a:r>
            <a:endParaRPr lang="en-NZ" dirty="0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137" y="4378936"/>
            <a:ext cx="2104537" cy="91931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9826" y="1134087"/>
            <a:ext cx="107823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dirty="0" smtClean="0">
                <a:solidFill>
                  <a:srgbClr val="FFFFFF"/>
                </a:solidFill>
              </a:rPr>
              <a:t>Thanks for joining us. Your camera and mic are turned off, but once the session starts you can interact with the team</a:t>
            </a:r>
            <a:endParaRPr lang="en-NZ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9788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Questions?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6871" y="1273364"/>
            <a:ext cx="10963500" cy="4351338"/>
          </a:xfrm>
        </p:spPr>
        <p:txBody>
          <a:bodyPr/>
          <a:lstStyle/>
          <a:p>
            <a:pPr marL="0" indent="0">
              <a:buNone/>
            </a:pPr>
            <a:r>
              <a:rPr lang="en-NZ" dirty="0" smtClean="0"/>
              <a:t>Do you have any questions about the government legislation?</a:t>
            </a:r>
          </a:p>
          <a:p>
            <a:pPr marL="0" indent="0">
              <a:buNone/>
            </a:pPr>
            <a:endParaRPr lang="en-NZ" dirty="0" smtClean="0"/>
          </a:p>
          <a:p>
            <a:pPr lvl="2"/>
            <a:r>
              <a:rPr lang="en-NZ" sz="1800" dirty="0"/>
              <a:t>Council cannot change the legislation but we can help you understand it</a:t>
            </a:r>
          </a:p>
          <a:p>
            <a:endParaRPr lang="en-NZ" dirty="0"/>
          </a:p>
          <a:p>
            <a:r>
              <a:rPr lang="en-NZ" dirty="0" smtClean="0"/>
              <a:t>Do you have any questions about qualifying </a:t>
            </a:r>
            <a:r>
              <a:rPr lang="en-NZ" dirty="0" smtClean="0"/>
              <a:t>matters</a:t>
            </a:r>
            <a:r>
              <a:rPr lang="en-NZ" dirty="0" smtClean="0"/>
              <a:t>?</a:t>
            </a:r>
          </a:p>
          <a:p>
            <a:endParaRPr lang="en-NZ" dirty="0" smtClean="0"/>
          </a:p>
          <a:p>
            <a:pPr lvl="2"/>
            <a:r>
              <a:rPr lang="en-NZ" sz="1800" dirty="0" smtClean="0"/>
              <a:t>We can have some influence over these but the rules are pretty tight</a:t>
            </a:r>
            <a:endParaRPr lang="en-NZ" sz="18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E976B-8992-4BF6-8D32-387A92419615}" type="datetime3">
              <a:rPr lang="en-NZ" smtClean="0"/>
              <a:t>20 April 2022</a:t>
            </a:fld>
            <a:endParaRPr lang="en-N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 dirty="0"/>
              <a:t>Housing Choice Infrastructure Webinar</a:t>
            </a:r>
          </a:p>
        </p:txBody>
      </p:sp>
    </p:spTree>
    <p:extLst>
      <p:ext uri="{BB962C8B-B14F-4D97-AF65-F5344CB8AC3E}">
        <p14:creationId xmlns:p14="http://schemas.microsoft.com/office/powerpoint/2010/main" val="23942551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A brief history of vacuum sewers</a:t>
            </a:r>
            <a:endParaRPr lang="en-NZ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6871" y="1394879"/>
            <a:ext cx="5181600" cy="47730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NZ" dirty="0" smtClean="0"/>
              <a:t>Vacuum sewers installed post-quake</a:t>
            </a:r>
          </a:p>
          <a:p>
            <a:r>
              <a:rPr lang="en-NZ" sz="2000" dirty="0"/>
              <a:t>Pressure </a:t>
            </a:r>
            <a:r>
              <a:rPr lang="en-NZ" sz="2000" dirty="0" smtClean="0"/>
              <a:t>sewer systems were not selected for these areas because:</a:t>
            </a:r>
          </a:p>
          <a:p>
            <a:pPr lvl="1"/>
            <a:r>
              <a:rPr lang="en-NZ" sz="1600" dirty="0"/>
              <a:t>Works on private property </a:t>
            </a:r>
            <a:r>
              <a:rPr lang="en-NZ" sz="1600" dirty="0" smtClean="0"/>
              <a:t>- owner </a:t>
            </a:r>
            <a:r>
              <a:rPr lang="en-NZ" sz="1600" dirty="0"/>
              <a:t>consent </a:t>
            </a:r>
          </a:p>
          <a:p>
            <a:pPr lvl="1"/>
            <a:r>
              <a:rPr lang="en-NZ" sz="1600" dirty="0" smtClean="0"/>
              <a:t>Owner </a:t>
            </a:r>
            <a:r>
              <a:rPr lang="en-NZ" sz="1600" dirty="0"/>
              <a:t>agreement on location of </a:t>
            </a:r>
            <a:r>
              <a:rPr lang="en-NZ" sz="1600" dirty="0" smtClean="0"/>
              <a:t>pump</a:t>
            </a:r>
            <a:endParaRPr lang="en-NZ" sz="1600" dirty="0"/>
          </a:p>
          <a:p>
            <a:pPr lvl="1"/>
            <a:r>
              <a:rPr lang="en-NZ" sz="1600" dirty="0"/>
              <a:t>Social </a:t>
            </a:r>
            <a:r>
              <a:rPr lang="en-NZ" sz="1600" dirty="0" smtClean="0"/>
              <a:t>impacts</a:t>
            </a:r>
            <a:endParaRPr lang="en-NZ" sz="1600" dirty="0"/>
          </a:p>
          <a:p>
            <a:pPr lvl="1"/>
            <a:r>
              <a:rPr lang="en-NZ" sz="1600" dirty="0"/>
              <a:t>Aesthetic </a:t>
            </a:r>
            <a:r>
              <a:rPr lang="en-NZ" sz="1600" dirty="0" smtClean="0"/>
              <a:t>issues</a:t>
            </a:r>
            <a:endParaRPr lang="en-NZ" sz="1600" dirty="0"/>
          </a:p>
          <a:p>
            <a:pPr lvl="1"/>
            <a:r>
              <a:rPr lang="en-NZ" sz="1600" dirty="0"/>
              <a:t>Construction on private property </a:t>
            </a:r>
          </a:p>
          <a:p>
            <a:pPr lvl="1"/>
            <a:r>
              <a:rPr lang="en-NZ" sz="1600" dirty="0" smtClean="0"/>
              <a:t>Agreement </a:t>
            </a:r>
            <a:r>
              <a:rPr lang="en-NZ" sz="1600" dirty="0"/>
              <a:t>needed / vesting of infrastructure</a:t>
            </a:r>
          </a:p>
          <a:p>
            <a:pPr lvl="1"/>
            <a:r>
              <a:rPr lang="en-NZ" sz="1600" dirty="0"/>
              <a:t>Works on private property </a:t>
            </a:r>
            <a:r>
              <a:rPr lang="en-NZ" sz="1600" dirty="0" smtClean="0"/>
              <a:t>susceptible </a:t>
            </a:r>
            <a:r>
              <a:rPr lang="en-NZ" sz="1600" dirty="0"/>
              <a:t>to abuse /</a:t>
            </a:r>
            <a:r>
              <a:rPr lang="en-NZ" sz="1600" dirty="0" smtClean="0"/>
              <a:t> </a:t>
            </a:r>
            <a:r>
              <a:rPr lang="en-NZ" sz="1600" dirty="0"/>
              <a:t>misuse</a:t>
            </a:r>
          </a:p>
          <a:p>
            <a:pPr lvl="1"/>
            <a:r>
              <a:rPr lang="en-NZ" sz="1600" dirty="0"/>
              <a:t>Ongoing maintenance accessibility issues</a:t>
            </a:r>
          </a:p>
          <a:p>
            <a:pPr lvl="1"/>
            <a:r>
              <a:rPr lang="en-NZ" sz="1600" dirty="0"/>
              <a:t>Flotation of tanks in liquefied </a:t>
            </a:r>
            <a:r>
              <a:rPr lang="en-NZ" sz="1600" dirty="0" smtClean="0"/>
              <a:t>ground</a:t>
            </a:r>
            <a:endParaRPr lang="en-NZ" sz="1600" dirty="0"/>
          </a:p>
          <a:p>
            <a:pPr lvl="1"/>
            <a:r>
              <a:rPr lang="en-NZ" sz="1600" dirty="0"/>
              <a:t>Higher initial capital costs / higher life cycle </a:t>
            </a:r>
            <a:r>
              <a:rPr lang="en-NZ" sz="1600" dirty="0" smtClean="0"/>
              <a:t>cost</a:t>
            </a:r>
            <a:endParaRPr lang="en-NZ" sz="16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E976B-8992-4BF6-8D32-387A92419615}" type="datetime3">
              <a:rPr lang="en-NZ" smtClean="0"/>
              <a:t>20 April 2022</a:t>
            </a:fld>
            <a:endParaRPr lang="en-N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 smtClean="0"/>
              <a:t>Creating a PowerPoint presentation</a:t>
            </a:r>
            <a:endParaRPr lang="en-NZ" dirty="0"/>
          </a:p>
        </p:txBody>
      </p:sp>
      <p:pic>
        <p:nvPicPr>
          <p:cNvPr id="7" name="Picture 6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5757" y="1444106"/>
            <a:ext cx="5187112" cy="2838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5902036" y="1301627"/>
            <a:ext cx="5753395" cy="4758351"/>
          </a:xfrm>
        </p:spPr>
        <p:txBody>
          <a:bodyPr>
            <a:normAutofit/>
          </a:bodyPr>
          <a:lstStyle/>
          <a:p>
            <a:endParaRPr lang="en-NZ" dirty="0" smtClean="0"/>
          </a:p>
          <a:p>
            <a:endParaRPr lang="en-NZ" dirty="0"/>
          </a:p>
          <a:p>
            <a:endParaRPr lang="en-NZ" dirty="0" smtClean="0"/>
          </a:p>
          <a:p>
            <a:endParaRPr lang="en-NZ" dirty="0"/>
          </a:p>
          <a:p>
            <a:endParaRPr lang="en-NZ" sz="1200" dirty="0" smtClean="0"/>
          </a:p>
          <a:p>
            <a:pPr marL="0" indent="0">
              <a:buNone/>
            </a:pPr>
            <a:endParaRPr lang="en-NZ" dirty="0"/>
          </a:p>
          <a:p>
            <a:pPr marL="0" indent="0">
              <a:buNone/>
            </a:pPr>
            <a:endParaRPr lang="en-NZ" sz="1300" dirty="0"/>
          </a:p>
          <a:p>
            <a:r>
              <a:rPr lang="en-US" sz="1700" dirty="0" smtClean="0">
                <a:ea typeface="Source Sans Pro" panose="020B0503030403020204" pitchFamily="34" charset="0"/>
                <a:cs typeface="Times New Roman" panose="02020603050405020304" pitchFamily="18" charset="0"/>
              </a:rPr>
              <a:t>Houses</a:t>
            </a:r>
            <a:r>
              <a:rPr lang="en-US" sz="1700" b="1" dirty="0" smtClean="0">
                <a:ea typeface="Source Sans Pro" panose="020B0503030403020204" pitchFamily="34" charset="0"/>
                <a:cs typeface="Times New Roman" panose="02020603050405020304" pitchFamily="18" charset="0"/>
              </a:rPr>
              <a:t> </a:t>
            </a:r>
            <a:r>
              <a:rPr lang="en-US" sz="1700" dirty="0" smtClean="0">
                <a:ea typeface="Source Sans Pro" panose="020B0503030403020204" pitchFamily="34" charset="0"/>
                <a:cs typeface="Times New Roman" panose="02020603050405020304" pitchFamily="18" charset="0"/>
              </a:rPr>
              <a:t>connected </a:t>
            </a:r>
            <a:r>
              <a:rPr lang="en-US" sz="1700" dirty="0">
                <a:ea typeface="Source Sans Pro" panose="020B0503030403020204" pitchFamily="34" charset="0"/>
                <a:cs typeface="Times New Roman" panose="02020603050405020304" pitchFamily="18" charset="0"/>
              </a:rPr>
              <a:t>to </a:t>
            </a:r>
            <a:r>
              <a:rPr lang="en-US" sz="1700" dirty="0" smtClean="0">
                <a:ea typeface="Source Sans Pro" panose="020B0503030403020204" pitchFamily="34" charset="0"/>
                <a:cs typeface="Times New Roman" panose="02020603050405020304" pitchFamily="18" charset="0"/>
              </a:rPr>
              <a:t>vacuum </a:t>
            </a:r>
            <a:r>
              <a:rPr lang="en-US" sz="1700" dirty="0">
                <a:ea typeface="Source Sans Pro" panose="020B0503030403020204" pitchFamily="34" charset="0"/>
                <a:cs typeface="Times New Roman" panose="02020603050405020304" pitchFamily="18" charset="0"/>
              </a:rPr>
              <a:t>valve/collection </a:t>
            </a:r>
            <a:r>
              <a:rPr lang="en-US" sz="1700" dirty="0" smtClean="0">
                <a:ea typeface="Source Sans Pro" panose="020B0503030403020204" pitchFamily="34" charset="0"/>
                <a:cs typeface="Times New Roman" panose="02020603050405020304" pitchFamily="18" charset="0"/>
              </a:rPr>
              <a:t>chamber </a:t>
            </a:r>
          </a:p>
          <a:p>
            <a:r>
              <a:rPr lang="en-US" sz="1700" dirty="0">
                <a:ea typeface="Source Sans Pro" panose="020B0503030403020204" pitchFamily="34" charset="0"/>
                <a:cs typeface="Times New Roman" panose="02020603050405020304" pitchFamily="18" charset="0"/>
              </a:rPr>
              <a:t>V</a:t>
            </a:r>
            <a:r>
              <a:rPr lang="en-US" sz="1700" dirty="0" smtClean="0">
                <a:ea typeface="Source Sans Pro" panose="020B0503030403020204" pitchFamily="34" charset="0"/>
                <a:cs typeface="Times New Roman" panose="02020603050405020304" pitchFamily="18" charset="0"/>
              </a:rPr>
              <a:t>acuum </a:t>
            </a:r>
            <a:r>
              <a:rPr lang="en-US" sz="1700" dirty="0">
                <a:ea typeface="Source Sans Pro" panose="020B0503030403020204" pitchFamily="34" charset="0"/>
                <a:cs typeface="Times New Roman" panose="02020603050405020304" pitchFamily="18" charset="0"/>
              </a:rPr>
              <a:t>pump station </a:t>
            </a:r>
            <a:r>
              <a:rPr lang="en-US" sz="1700" dirty="0" smtClean="0">
                <a:ea typeface="Source Sans Pro" panose="020B0503030403020204" pitchFamily="34" charset="0"/>
                <a:cs typeface="Times New Roman" panose="02020603050405020304" pitchFamily="18" charset="0"/>
              </a:rPr>
              <a:t>creates </a:t>
            </a:r>
            <a:r>
              <a:rPr lang="en-US" sz="1700" dirty="0">
                <a:ea typeface="Source Sans Pro" panose="020B0503030403020204" pitchFamily="34" charset="0"/>
                <a:cs typeface="Times New Roman" panose="02020603050405020304" pitchFamily="18" charset="0"/>
              </a:rPr>
              <a:t>vacuum </a:t>
            </a:r>
            <a:r>
              <a:rPr lang="en-US" sz="1700" dirty="0" smtClean="0">
                <a:ea typeface="Source Sans Pro" panose="020B0503030403020204" pitchFamily="34" charset="0"/>
                <a:cs typeface="Times New Roman" panose="02020603050405020304" pitchFamily="18" charset="0"/>
              </a:rPr>
              <a:t>in pipes </a:t>
            </a:r>
          </a:p>
          <a:p>
            <a:r>
              <a:rPr lang="en-US" sz="1700" dirty="0" smtClean="0">
                <a:ea typeface="Source Sans Pro" panose="020B0503030403020204" pitchFamily="34" charset="0"/>
                <a:cs typeface="Times New Roman" panose="02020603050405020304" pitchFamily="18" charset="0"/>
              </a:rPr>
              <a:t>Valves </a:t>
            </a:r>
            <a:r>
              <a:rPr lang="en-US" sz="1700" dirty="0">
                <a:ea typeface="Source Sans Pro" panose="020B0503030403020204" pitchFamily="34" charset="0"/>
                <a:cs typeface="Times New Roman" panose="02020603050405020304" pitchFamily="18" charset="0"/>
              </a:rPr>
              <a:t>open </a:t>
            </a:r>
            <a:r>
              <a:rPr lang="en-US" sz="1700" dirty="0" smtClean="0">
                <a:ea typeface="Source Sans Pro" panose="020B0503030403020204" pitchFamily="34" charset="0"/>
                <a:cs typeface="Times New Roman" panose="02020603050405020304" pitchFamily="18" charset="0"/>
              </a:rPr>
              <a:t>pneumatically, wastewater is </a:t>
            </a:r>
            <a:r>
              <a:rPr lang="en-US" sz="1700" dirty="0">
                <a:ea typeface="Source Sans Pro" panose="020B0503030403020204" pitchFamily="34" charset="0"/>
                <a:cs typeface="Times New Roman" panose="02020603050405020304" pitchFamily="18" charset="0"/>
              </a:rPr>
              <a:t>sucked out of </a:t>
            </a:r>
            <a:r>
              <a:rPr lang="en-US" sz="1700" dirty="0" smtClean="0">
                <a:ea typeface="Source Sans Pro" panose="020B0503030403020204" pitchFamily="34" charset="0"/>
                <a:cs typeface="Times New Roman" panose="02020603050405020304" pitchFamily="18" charset="0"/>
              </a:rPr>
              <a:t>chamber </a:t>
            </a:r>
            <a:r>
              <a:rPr lang="en-US" sz="1700" dirty="0">
                <a:ea typeface="Source Sans Pro" panose="020B0503030403020204" pitchFamily="34" charset="0"/>
                <a:cs typeface="Times New Roman" panose="02020603050405020304" pitchFamily="18" charset="0"/>
              </a:rPr>
              <a:t>towards </a:t>
            </a:r>
            <a:r>
              <a:rPr lang="en-US" sz="1700" dirty="0" smtClean="0">
                <a:ea typeface="Source Sans Pro" panose="020B0503030403020204" pitchFamily="34" charset="0"/>
                <a:cs typeface="Times New Roman" panose="02020603050405020304" pitchFamily="18" charset="0"/>
              </a:rPr>
              <a:t>vacuum </a:t>
            </a:r>
            <a:r>
              <a:rPr lang="en-US" sz="1700" dirty="0">
                <a:ea typeface="Source Sans Pro" panose="020B0503030403020204" pitchFamily="34" charset="0"/>
                <a:cs typeface="Times New Roman" panose="02020603050405020304" pitchFamily="18" charset="0"/>
              </a:rPr>
              <a:t>pump station.</a:t>
            </a:r>
            <a:endParaRPr lang="en-NZ" sz="1200" dirty="0">
              <a:ea typeface="Source Sans Pro" panose="020B0503030403020204" pitchFamily="34" charset="0"/>
              <a:cs typeface="Times New Roman" panose="02020603050405020304" pitchFamily="18" charset="0"/>
            </a:endParaRP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5437107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Vacuum sewers and increased development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1412" y="1223487"/>
            <a:ext cx="5181600" cy="4351338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NZ" sz="2400" dirty="0" smtClean="0"/>
              <a:t>Cannot </a:t>
            </a:r>
            <a:r>
              <a:rPr lang="en-NZ" sz="2400" dirty="0"/>
              <a:t>accommodate </a:t>
            </a:r>
            <a:r>
              <a:rPr lang="en-NZ" sz="2400" dirty="0" smtClean="0"/>
              <a:t>MDRS levels of development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9611" y="1023042"/>
            <a:ext cx="5181600" cy="4631735"/>
          </a:xfrm>
        </p:spPr>
        <p:txBody>
          <a:bodyPr/>
          <a:lstStyle/>
          <a:p>
            <a:pPr marL="0" indent="0">
              <a:buNone/>
            </a:pPr>
            <a:r>
              <a:rPr lang="en-NZ" sz="2400" dirty="0" smtClean="0"/>
              <a:t>Pipes were sized for </a:t>
            </a:r>
            <a:r>
              <a:rPr lang="en-NZ" sz="2400" dirty="0"/>
              <a:t>properties </a:t>
            </a:r>
            <a:r>
              <a:rPr lang="en-NZ" sz="2400" dirty="0" smtClean="0"/>
              <a:t>subdivided to </a:t>
            </a:r>
            <a:r>
              <a:rPr lang="en-NZ" sz="2400" dirty="0"/>
              <a:t>450 </a:t>
            </a:r>
            <a:r>
              <a:rPr lang="en-NZ" sz="2400" dirty="0" smtClean="0"/>
              <a:t>m</a:t>
            </a:r>
            <a:r>
              <a:rPr lang="en-NZ" sz="2400" baseline="30000" dirty="0" smtClean="0"/>
              <a:t>2 </a:t>
            </a:r>
            <a:r>
              <a:rPr lang="en-NZ" sz="2400" dirty="0" smtClean="0"/>
              <a:t>+ provision for a driveway</a:t>
            </a:r>
            <a:r>
              <a:rPr lang="en-NZ" sz="2400" baseline="30000" dirty="0" smtClean="0"/>
              <a:t> </a:t>
            </a:r>
            <a:endParaRPr lang="en-NZ" sz="2400" dirty="0"/>
          </a:p>
          <a:p>
            <a:pPr marL="0" indent="0">
              <a:buNone/>
            </a:pPr>
            <a:r>
              <a:rPr lang="en-NZ" sz="2400" dirty="0"/>
              <a:t>Vacuum pits designed and placed for current number of dwellings only</a:t>
            </a:r>
          </a:p>
          <a:p>
            <a:endParaRPr lang="en-NZ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E976B-8992-4BF6-8D32-387A92419615}" type="datetime3">
              <a:rPr lang="en-NZ" smtClean="0"/>
              <a:t>20 April 2022</a:t>
            </a:fld>
            <a:endParaRPr lang="en-N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 smtClean="0"/>
              <a:t>Creating a PowerPoint presentation</a:t>
            </a:r>
            <a:endParaRPr lang="en-NZ" dirty="0"/>
          </a:p>
        </p:txBody>
      </p:sp>
      <p:pic>
        <p:nvPicPr>
          <p:cNvPr id="7" name="Picture 2" descr="image00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2" t="5127" b="10268"/>
          <a:stretch/>
        </p:blipFill>
        <p:spPr bwMode="auto">
          <a:xfrm>
            <a:off x="436465" y="2821790"/>
            <a:ext cx="4375956" cy="3183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 rot="16200000">
            <a:off x="-578726" y="4210838"/>
            <a:ext cx="18966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1400" b="1" dirty="0" smtClean="0"/>
              <a:t>dwellings per hectare</a:t>
            </a:r>
            <a:endParaRPr lang="en-NZ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246119" y="5663250"/>
            <a:ext cx="31165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1200" b="1" dirty="0" smtClean="0"/>
              <a:t>Shirley design at 10 - 16 houses per hectare</a:t>
            </a:r>
            <a:endParaRPr lang="en-NZ" sz="1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246119" y="5484580"/>
            <a:ext cx="30075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1200" b="1" dirty="0" smtClean="0"/>
              <a:t>Aranui design 11 - 29 houses per hectare</a:t>
            </a:r>
            <a:endParaRPr lang="en-NZ" sz="1200" b="1" dirty="0"/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4839806" y="5236133"/>
            <a:ext cx="277915" cy="0"/>
          </a:xfrm>
          <a:prstGeom prst="straightConnector1">
            <a:avLst/>
          </a:prstGeom>
          <a:ln w="28575">
            <a:solidFill>
              <a:srgbClr val="FF99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095524" y="5083733"/>
            <a:ext cx="42594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1200" b="1" dirty="0" smtClean="0"/>
              <a:t>Minimum Residential Medium Density (current District Plan)</a:t>
            </a:r>
            <a:endParaRPr lang="en-NZ" sz="1200" b="1" dirty="0"/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4839806" y="5383479"/>
            <a:ext cx="277915" cy="0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4947825" y="2975956"/>
            <a:ext cx="25364" cy="1943007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095524" y="4336479"/>
            <a:ext cx="30796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1200" b="1" dirty="0" smtClean="0"/>
              <a:t>Medium Density Residential developments</a:t>
            </a:r>
            <a:endParaRPr lang="en-NZ" sz="12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1109338" y="5877098"/>
            <a:ext cx="27045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1400" b="1" dirty="0" smtClean="0"/>
              <a:t>Subdivision consents processed</a:t>
            </a:r>
            <a:endParaRPr lang="en-NZ" sz="14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5074513" y="5270487"/>
            <a:ext cx="21868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1200" b="1" dirty="0" smtClean="0"/>
              <a:t>Vacuum sewer design density</a:t>
            </a:r>
            <a:endParaRPr lang="en-NZ" sz="1200" b="1" dirty="0"/>
          </a:p>
        </p:txBody>
      </p:sp>
    </p:spTree>
    <p:extLst>
      <p:ext uri="{BB962C8B-B14F-4D97-AF65-F5344CB8AC3E}">
        <p14:creationId xmlns:p14="http://schemas.microsoft.com/office/powerpoint/2010/main" val="17028211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atin typeface="Source Sans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would an </a:t>
            </a:r>
            <a:r>
              <a:rPr lang="en-US" b="1" dirty="0" smtClean="0">
                <a:latin typeface="Source Sans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upgrade look like?</a:t>
            </a:r>
            <a:endParaRPr lang="en-NZ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E976B-8992-4BF6-8D32-387A92419615}" type="datetime3">
              <a:rPr lang="en-NZ" smtClean="0"/>
              <a:t>20 April 2022</a:t>
            </a:fld>
            <a:endParaRPr lang="en-N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 smtClean="0"/>
              <a:t>Creating a PowerPoint presentation</a:t>
            </a:r>
            <a:endParaRPr lang="en-NZ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316871" y="1273364"/>
            <a:ext cx="5181600" cy="3941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dirty="0" smtClean="0">
                <a:latin typeface="Source Sans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Bigger </a:t>
            </a:r>
            <a:r>
              <a:rPr lang="en-US" sz="2000" dirty="0">
                <a:latin typeface="Source Sans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pipes or more </a:t>
            </a:r>
            <a:r>
              <a:rPr lang="en-US" sz="2000" dirty="0" smtClean="0">
                <a:latin typeface="Source Sans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pipes, where they’ve reached maximum flow capacity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dirty="0" smtClean="0">
                <a:latin typeface="Source Sans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Upgraded pump station, vacuum pumps, vacuum collection tank, wastewater pumps and rising main, or satellite pump stations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dirty="0" smtClean="0">
                <a:latin typeface="Source Sans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More vacuum sewer valve chambers. </a:t>
            </a:r>
            <a:r>
              <a:rPr lang="en-US" sz="2000" dirty="0">
                <a:latin typeface="Source Sans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en-US" sz="2000" dirty="0" smtClean="0">
                <a:latin typeface="Source Sans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edesign may also be needed - adding more chambers only alters air-to-liquid ratio 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endParaRPr lang="en-NZ" sz="1400" u="sng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t="4436" r="5072" b="4819"/>
          <a:stretch/>
        </p:blipFill>
        <p:spPr>
          <a:xfrm>
            <a:off x="6035040" y="1463040"/>
            <a:ext cx="5536276" cy="457229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255489" y="1551977"/>
            <a:ext cx="1239442" cy="27699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NZ" sz="1200" b="1" dirty="0" smtClean="0">
                <a:solidFill>
                  <a:schemeClr val="bg1"/>
                </a:solidFill>
              </a:rPr>
              <a:t>Vacuum sewers</a:t>
            </a:r>
            <a:endParaRPr lang="en-NZ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4488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What this means for local property owners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6871" y="1273363"/>
            <a:ext cx="5181600" cy="4851391"/>
          </a:xfrm>
        </p:spPr>
        <p:txBody>
          <a:bodyPr>
            <a:normAutofit/>
          </a:bodyPr>
          <a:lstStyle/>
          <a:p>
            <a:r>
              <a:rPr lang="en-NZ" b="1" dirty="0" smtClean="0"/>
              <a:t>Aranui and Shirley </a:t>
            </a:r>
          </a:p>
          <a:p>
            <a:r>
              <a:rPr lang="en-NZ" dirty="0" smtClean="0"/>
              <a:t>Can accept like for like development only at present</a:t>
            </a:r>
          </a:p>
          <a:p>
            <a:r>
              <a:rPr lang="en-NZ" dirty="0" smtClean="0"/>
              <a:t>Property owners will be asked  </a:t>
            </a:r>
            <a:r>
              <a:rPr lang="en-NZ" dirty="0" smtClean="0"/>
              <a:t>to inspect </a:t>
            </a:r>
            <a:r>
              <a:rPr lang="en-NZ" dirty="0" smtClean="0"/>
              <a:t>and if found faulty, repair their private laterals</a:t>
            </a:r>
          </a:p>
          <a:p>
            <a:r>
              <a:rPr lang="en-NZ" dirty="0" smtClean="0"/>
              <a:t>Additional development won’t be possible until the system has been upgraded or up to 50% I&amp;I reduction have been achieved</a:t>
            </a:r>
          </a:p>
          <a:p>
            <a:endParaRPr lang="en-NZ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NZ" b="1" dirty="0" smtClean="0"/>
              <a:t>Prestons</a:t>
            </a:r>
          </a:p>
          <a:p>
            <a:r>
              <a:rPr lang="en-NZ" dirty="0" smtClean="0"/>
              <a:t>Development that aligns with the vacuum sewer master plan</a:t>
            </a:r>
          </a:p>
          <a:p>
            <a:r>
              <a:rPr lang="en-NZ" dirty="0" smtClean="0"/>
              <a:t>Property owners may be asked to inspect and if found faulty, repair their private laterals</a:t>
            </a:r>
            <a:endParaRPr lang="en-NZ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E976B-8992-4BF6-8D32-387A92419615}" type="datetime3">
              <a:rPr lang="en-NZ" smtClean="0"/>
              <a:t>20 April 2022</a:t>
            </a:fld>
            <a:endParaRPr lang="en-N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 smtClean="0"/>
              <a:t>Creating a PowerPoint presentation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9962854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Questions?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6871" y="1273364"/>
            <a:ext cx="10963500" cy="4351338"/>
          </a:xfrm>
        </p:spPr>
        <p:txBody>
          <a:bodyPr/>
          <a:lstStyle/>
          <a:p>
            <a:pPr marL="0" indent="0">
              <a:buNone/>
            </a:pPr>
            <a:r>
              <a:rPr lang="en-NZ" dirty="0" smtClean="0"/>
              <a:t>Do you have any questions about vacuum sewers?</a:t>
            </a:r>
          </a:p>
          <a:p>
            <a:pPr marL="0" indent="0">
              <a:buNone/>
            </a:pPr>
            <a:endParaRPr lang="en-NZ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E976B-8992-4BF6-8D32-387A92419615}" type="datetime3">
              <a:rPr lang="en-NZ" smtClean="0"/>
              <a:t>20 April 2022</a:t>
            </a:fld>
            <a:endParaRPr lang="en-N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 dirty="0"/>
              <a:t>Housing Choice Infrastructure Webinar</a:t>
            </a:r>
          </a:p>
        </p:txBody>
      </p:sp>
    </p:spTree>
    <p:extLst>
      <p:ext uri="{BB962C8B-B14F-4D97-AF65-F5344CB8AC3E}">
        <p14:creationId xmlns:p14="http://schemas.microsoft.com/office/powerpoint/2010/main" val="16939816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Have your Say</a:t>
            </a:r>
            <a:endParaRPr lang="en-N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NZ" dirty="0" smtClean="0"/>
              <a:t>Provide feedback until 13 May</a:t>
            </a:r>
          </a:p>
          <a:p>
            <a:r>
              <a:rPr lang="en-NZ" dirty="0" smtClean="0"/>
              <a:t>ccc.govt.nz/haveyoursay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9845425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dirty="0" smtClean="0"/>
              <a:t>What can you provide feedback on?    </a:t>
            </a:r>
            <a:endParaRPr lang="en-N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 dirty="0"/>
              <a:t>Combined Community Boards’ briefing, 7 April 2022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7697968"/>
              </p:ext>
            </p:extLst>
          </p:nvPr>
        </p:nvGraphicFramePr>
        <p:xfrm>
          <a:off x="589911" y="1100104"/>
          <a:ext cx="10972800" cy="49603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93464">
                  <a:extLst>
                    <a:ext uri="{9D8B030D-6E8A-4147-A177-3AD203B41FA5}">
                      <a16:colId xmlns:a16="http://schemas.microsoft.com/office/drawing/2014/main" val="981623620"/>
                    </a:ext>
                  </a:extLst>
                </a:gridCol>
                <a:gridCol w="8479336">
                  <a:extLst>
                    <a:ext uri="{9D8B030D-6E8A-4147-A177-3AD203B41FA5}">
                      <a16:colId xmlns:a16="http://schemas.microsoft.com/office/drawing/2014/main" val="851991602"/>
                    </a:ext>
                  </a:extLst>
                </a:gridCol>
              </a:tblGrid>
              <a:tr h="389237">
                <a:tc>
                  <a:txBody>
                    <a:bodyPr/>
                    <a:lstStyle/>
                    <a:p>
                      <a:r>
                        <a:rPr lang="en-NZ" dirty="0" smtClean="0"/>
                        <a:t>Name</a:t>
                      </a:r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 smtClean="0"/>
                        <a:t>Description</a:t>
                      </a:r>
                      <a:r>
                        <a:rPr lang="en-NZ" baseline="0" dirty="0" smtClean="0"/>
                        <a:t>  </a:t>
                      </a:r>
                      <a:endParaRPr lang="en-N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6583263"/>
                  </a:ext>
                </a:extLst>
              </a:tr>
              <a:tr h="1278797">
                <a:tc>
                  <a:txBody>
                    <a:bodyPr/>
                    <a:lstStyle/>
                    <a:p>
                      <a:r>
                        <a:rPr lang="en-NZ" b="1" dirty="0" smtClean="0"/>
                        <a:t>Draft Housing and</a:t>
                      </a:r>
                      <a:r>
                        <a:rPr lang="en-NZ" b="1" baseline="0" dirty="0" smtClean="0"/>
                        <a:t> Business Choice </a:t>
                      </a:r>
                    </a:p>
                    <a:p>
                      <a:r>
                        <a:rPr lang="en-NZ" sz="1200" b="1" baseline="0" dirty="0" smtClean="0"/>
                        <a:t>(Plan Change 14)</a:t>
                      </a:r>
                      <a:endParaRPr lang="en-NZ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Shaping how and where we grow by enabling more development within the city’s existing footprint. We need to make</a:t>
                      </a:r>
                      <a:r>
                        <a:rPr lang="en-NZ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these changes to give effect to the Government’s National Policy Statement- Urban Development (NPS-UD) and recent amendments to the Resource Management Act (RMA) that enable greater housing supply. </a:t>
                      </a:r>
                      <a:endParaRPr lang="en-N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8722125"/>
                  </a:ext>
                </a:extLst>
              </a:tr>
              <a:tr h="748146">
                <a:tc>
                  <a:txBody>
                    <a:bodyPr/>
                    <a:lstStyle/>
                    <a:p>
                      <a:r>
                        <a:rPr lang="en-NZ" b="1" dirty="0" smtClean="0"/>
                        <a:t>Draft Coastal</a:t>
                      </a:r>
                      <a:r>
                        <a:rPr lang="en-NZ" b="1" baseline="0" dirty="0" smtClean="0"/>
                        <a:t> Hazards</a:t>
                      </a:r>
                      <a:r>
                        <a:rPr lang="en-NZ" sz="1200" b="1" baseline="0" dirty="0" smtClean="0"/>
                        <a:t> </a:t>
                      </a:r>
                    </a:p>
                    <a:p>
                      <a:r>
                        <a:rPr lang="en-NZ" sz="1200" b="1" baseline="0" dirty="0" smtClean="0"/>
                        <a:t>(Plan Change 12)</a:t>
                      </a:r>
                      <a:endParaRPr lang="en-NZ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Avoiding increased harm to people an property exposed to coastal hazards such as flooding</a:t>
                      </a:r>
                      <a:r>
                        <a:rPr lang="en-NZ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NZ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and erosion.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138562"/>
                  </a:ext>
                </a:extLst>
              </a:tr>
              <a:tr h="1571105">
                <a:tc>
                  <a:txBody>
                    <a:bodyPr/>
                    <a:lstStyle/>
                    <a:p>
                      <a:r>
                        <a:rPr lang="en-NZ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Draft Heritage </a:t>
                      </a:r>
                      <a:r>
                        <a:rPr lang="en-NZ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(Plan Change 13)</a:t>
                      </a:r>
                      <a:endParaRPr lang="en-NZ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Creating new residential heritage areas to protect Christchurch’s special identity and character</a:t>
                      </a:r>
                      <a:r>
                        <a:rPr lang="en-NZ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– </a:t>
                      </a:r>
                      <a:r>
                        <a:rPr lang="en-NZ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 are proposing that 11 new residential heritage areas across the city be identified in the District Plan to protect Christchurch’s special identity and character and adding a total of 65 buildings, items and interiors to the Schedule of Significant Historic Heritage.</a:t>
                      </a:r>
                      <a:endParaRPr lang="en-N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3869400"/>
                  </a:ext>
                </a:extLst>
              </a:tr>
              <a:tr h="973091">
                <a:tc>
                  <a:txBody>
                    <a:bodyPr/>
                    <a:lstStyle/>
                    <a:p>
                      <a:r>
                        <a:rPr lang="en-NZ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Draft Radio Communications Pathways </a:t>
                      </a:r>
                      <a:r>
                        <a:rPr lang="en-NZ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(Plan Change 15)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Protecting our emergency radio communication airspace by controlling building heights/development that block it.</a:t>
                      </a:r>
                      <a:endParaRPr lang="en-NZ" sz="180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46837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06459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What can you provide feedback on?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1"/>
          </p:nvPr>
        </p:nvSpPr>
        <p:spPr>
          <a:xfrm>
            <a:off x="6159439" y="1290458"/>
            <a:ext cx="5520857" cy="47612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NZ" sz="2400" dirty="0"/>
              <a:t>Does the proposed plan change allow for enough business intensification?</a:t>
            </a:r>
          </a:p>
          <a:p>
            <a:pPr marL="457200" lvl="1" indent="0">
              <a:buNone/>
            </a:pPr>
            <a:endParaRPr lang="en-NZ" dirty="0" smtClean="0"/>
          </a:p>
          <a:p>
            <a:pPr marL="0" indent="0">
              <a:buNone/>
            </a:pPr>
            <a:r>
              <a:rPr lang="en-NZ" sz="2400" dirty="0"/>
              <a:t>Are we proposing to allow development above three storeys in the right places?</a:t>
            </a:r>
          </a:p>
          <a:p>
            <a:pPr marL="285750" indent="-285750"/>
            <a:r>
              <a:rPr lang="en-NZ" sz="1400" dirty="0"/>
              <a:t>Are we enabling development to go high enough, in the right places?</a:t>
            </a:r>
          </a:p>
          <a:p>
            <a:pPr marL="285750" indent="-285750"/>
            <a:r>
              <a:rPr lang="en-NZ" sz="1400" dirty="0"/>
              <a:t>Have we gone far enough out from our commercial centres?</a:t>
            </a:r>
          </a:p>
          <a:p>
            <a:pPr marL="285750" indent="-285750"/>
            <a:r>
              <a:rPr lang="en-NZ" sz="1400" dirty="0"/>
              <a:t>Are our boundaries for the different zones in the right places?</a:t>
            </a:r>
          </a:p>
          <a:p>
            <a:pPr marL="285750" indent="-285750"/>
            <a:r>
              <a:rPr lang="en-NZ" sz="1400" dirty="0"/>
              <a:t>Have we got the thresholds right for requiring a resource consent?</a:t>
            </a:r>
          </a:p>
          <a:p>
            <a:pPr marL="457200" lvl="1" indent="0">
              <a:buNone/>
            </a:pPr>
            <a:endParaRPr lang="en-NZ" dirty="0" smtClean="0"/>
          </a:p>
          <a:p>
            <a:pPr marL="457200" lvl="1" indent="0">
              <a:buNone/>
            </a:pPr>
            <a:endParaRPr lang="en-NZ" sz="2000" dirty="0" smtClean="0"/>
          </a:p>
          <a:p>
            <a:pPr marL="457200" lvl="1" indent="0">
              <a:buNone/>
            </a:pPr>
            <a:r>
              <a:rPr lang="en-NZ" dirty="0" smtClean="0"/>
              <a:t>ccc.govt.nz/haveyoursay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6871" y="6356350"/>
            <a:ext cx="4599374" cy="365125"/>
          </a:xfrm>
        </p:spPr>
        <p:txBody>
          <a:bodyPr/>
          <a:lstStyle/>
          <a:p>
            <a:r>
              <a:rPr lang="en-NZ" dirty="0"/>
              <a:t>Combined Community Boards’ briefing, 7 April 2022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870" y="2758202"/>
            <a:ext cx="5736869" cy="297757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16871" y="1290458"/>
            <a:ext cx="51150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NZ" sz="2400" dirty="0"/>
              <a:t>Do you have comments about the proposed Qualifying Matters, including vacuum sewer systems?</a:t>
            </a:r>
          </a:p>
        </p:txBody>
      </p:sp>
    </p:spTree>
    <p:extLst>
      <p:ext uri="{BB962C8B-B14F-4D97-AF65-F5344CB8AC3E}">
        <p14:creationId xmlns:p14="http://schemas.microsoft.com/office/powerpoint/2010/main" val="5761719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Decision making process</a:t>
            </a:r>
            <a:endParaRPr lang="en-NZ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t="8816"/>
          <a:stretch/>
        </p:blipFill>
        <p:spPr>
          <a:xfrm>
            <a:off x="293240" y="1176837"/>
            <a:ext cx="5924680" cy="5078445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44216" y="1176837"/>
            <a:ext cx="5181600" cy="4444690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NZ" dirty="0" smtClean="0"/>
              <a:t>This is your opportunity </a:t>
            </a:r>
            <a:r>
              <a:rPr lang="en-NZ" dirty="0"/>
              <a:t>to share feedback </a:t>
            </a:r>
            <a:r>
              <a:rPr lang="en-NZ" i="1" dirty="0"/>
              <a:t>now </a:t>
            </a:r>
            <a:r>
              <a:rPr lang="en-NZ" dirty="0"/>
              <a:t>during </a:t>
            </a:r>
            <a:r>
              <a:rPr lang="en-NZ" dirty="0" smtClean="0"/>
              <a:t>the pre-notification </a:t>
            </a:r>
            <a:r>
              <a:rPr lang="en-NZ" dirty="0"/>
              <a:t>period</a:t>
            </a:r>
            <a:r>
              <a:rPr lang="en-NZ" dirty="0" smtClean="0"/>
              <a:t>.</a:t>
            </a:r>
            <a:endParaRPr lang="en-NZ" dirty="0"/>
          </a:p>
          <a:p>
            <a:pPr marL="742950" lvl="1" indent="-285750">
              <a:lnSpc>
                <a:spcPct val="120000"/>
              </a:lnSpc>
            </a:pPr>
            <a:r>
              <a:rPr lang="en-NZ" sz="2000" dirty="0" smtClean="0"/>
              <a:t>Precedes formal notification of </a:t>
            </a:r>
            <a:r>
              <a:rPr lang="en-NZ" sz="2000" dirty="0"/>
              <a:t>Plan Changes by 20 August </a:t>
            </a:r>
            <a:r>
              <a:rPr lang="en-NZ" sz="2000" dirty="0" smtClean="0"/>
              <a:t>2022</a:t>
            </a:r>
            <a:endParaRPr lang="en-NZ" sz="2000" dirty="0"/>
          </a:p>
          <a:p>
            <a:pPr marL="742950" lvl="1" indent="-285750">
              <a:lnSpc>
                <a:spcPct val="120000"/>
              </a:lnSpc>
            </a:pPr>
            <a:r>
              <a:rPr lang="en-NZ" sz="2000" dirty="0"/>
              <a:t>A</a:t>
            </a:r>
            <a:r>
              <a:rPr lang="en-NZ" sz="2000" dirty="0" smtClean="0"/>
              <a:t>ll </a:t>
            </a:r>
            <a:r>
              <a:rPr lang="en-NZ" sz="2000" dirty="0"/>
              <a:t>controls relating to MDRS will have immediate legal effect once the Council notifies the plan change. </a:t>
            </a:r>
          </a:p>
          <a:p>
            <a:pPr marL="0" indent="0">
              <a:buNone/>
            </a:pPr>
            <a:endParaRPr lang="en-NZ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 April 2022</a:t>
            </a:r>
            <a:endParaRPr lang="en-N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 smtClean="0"/>
              <a:t>Combined Community Boards’ briefing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9078951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Housing Choices Plan Change</a:t>
            </a:r>
            <a:endParaRPr lang="en-N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01663" y="3429634"/>
            <a:ext cx="6430904" cy="2193925"/>
          </a:xfrm>
        </p:spPr>
        <p:txBody>
          <a:bodyPr/>
          <a:lstStyle/>
          <a:p>
            <a:r>
              <a:rPr lang="en-NZ" dirty="0" smtClean="0"/>
              <a:t>Infrastructure, including vacuum sewers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186448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Questions?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6871" y="1273364"/>
            <a:ext cx="10963500" cy="4351338"/>
          </a:xfrm>
        </p:spPr>
        <p:txBody>
          <a:bodyPr/>
          <a:lstStyle/>
          <a:p>
            <a:pPr marL="0" indent="0">
              <a:buNone/>
            </a:pPr>
            <a:r>
              <a:rPr lang="en-NZ" dirty="0" smtClean="0"/>
              <a:t>Final mop-up</a:t>
            </a:r>
            <a:endParaRPr lang="en-NZ" sz="18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E976B-8992-4BF6-8D32-387A92419615}" type="datetime3">
              <a:rPr lang="en-NZ" smtClean="0"/>
              <a:t>20 April 2022</a:t>
            </a:fld>
            <a:endParaRPr lang="en-N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 dirty="0"/>
              <a:t>Housing Choice Infrastructure Webinar</a:t>
            </a:r>
          </a:p>
        </p:txBody>
      </p:sp>
    </p:spTree>
    <p:extLst>
      <p:ext uri="{BB962C8B-B14F-4D97-AF65-F5344CB8AC3E}">
        <p14:creationId xmlns:p14="http://schemas.microsoft.com/office/powerpoint/2010/main" val="21612838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4838" y="191193"/>
            <a:ext cx="7317191" cy="1192342"/>
          </a:xfrm>
        </p:spPr>
        <p:txBody>
          <a:bodyPr/>
          <a:lstStyle/>
          <a:p>
            <a:r>
              <a:rPr lang="en-NZ" dirty="0" smtClean="0"/>
              <a:t>Thanks for joining us for this webinar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604838" y="1558102"/>
            <a:ext cx="5155882" cy="2157687"/>
          </a:xfrm>
        </p:spPr>
        <p:txBody>
          <a:bodyPr/>
          <a:lstStyle/>
          <a:p>
            <a:r>
              <a:rPr lang="en-NZ" sz="1800" b="1" dirty="0"/>
              <a:t>To give feedback about the webinar</a:t>
            </a:r>
          </a:p>
          <a:p>
            <a:r>
              <a:rPr lang="en-NZ" sz="2000" dirty="0" smtClean="0"/>
              <a:t>Email: engagement@ccc.govt.nz </a:t>
            </a:r>
          </a:p>
          <a:p>
            <a:r>
              <a:rPr lang="en-NZ" sz="1800" b="1" dirty="0"/>
              <a:t>To discuss any of the issues with the team</a:t>
            </a:r>
          </a:p>
          <a:p>
            <a:r>
              <a:rPr lang="en-NZ" sz="2000" dirty="0"/>
              <a:t>email: planchange@ccc.gov.nz</a:t>
            </a:r>
          </a:p>
          <a:p>
            <a:r>
              <a:rPr lang="en-NZ" sz="2000" dirty="0"/>
              <a:t>Phone: 03 941 </a:t>
            </a:r>
            <a:r>
              <a:rPr lang="en-NZ" sz="2000" dirty="0" smtClean="0"/>
              <a:t>6886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4838" y="3975734"/>
            <a:ext cx="8514224" cy="19902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b="1" dirty="0" smtClean="0">
                <a:solidFill>
                  <a:srgbClr val="FFFFFF"/>
                </a:solidFill>
              </a:rPr>
              <a:t>Other webinars you may wish to attend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NZ" sz="2000" dirty="0">
                <a:solidFill>
                  <a:srgbClr val="FFFFFF"/>
                </a:solidFill>
              </a:rPr>
              <a:t>Heritage &amp; Character areas - Wednesday 27 April, 6.30pm–8pm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NZ" sz="2000" dirty="0">
                <a:solidFill>
                  <a:srgbClr val="FFFFFF"/>
                </a:solidFill>
              </a:rPr>
              <a:t>Coastal Hazards - Thursday 28 April, 6.30pm–8pm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NZ" sz="2000" dirty="0">
                <a:solidFill>
                  <a:srgbClr val="FFFFFF"/>
                </a:solidFill>
              </a:rPr>
              <a:t>Residential intensification - Monday 2 May, 6.30pm–8pm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NZ" sz="2000" dirty="0">
                <a:solidFill>
                  <a:srgbClr val="FFFFFF"/>
                </a:solidFill>
              </a:rPr>
              <a:t>Commercial intensification - Tuesday 3 May, 6.30pm–8pm</a:t>
            </a:r>
          </a:p>
        </p:txBody>
      </p:sp>
    </p:spTree>
    <p:extLst>
      <p:ext uri="{BB962C8B-B14F-4D97-AF65-F5344CB8AC3E}">
        <p14:creationId xmlns:p14="http://schemas.microsoft.com/office/powerpoint/2010/main" val="2712941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What we are going to cover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6870" y="1273364"/>
            <a:ext cx="11239403" cy="4351338"/>
          </a:xfrm>
        </p:spPr>
        <p:txBody>
          <a:bodyPr/>
          <a:lstStyle/>
          <a:p>
            <a:r>
              <a:rPr lang="en-NZ" sz="2400" dirty="0" smtClean="0"/>
              <a:t>Introductions and webinar format</a:t>
            </a:r>
          </a:p>
          <a:p>
            <a:r>
              <a:rPr lang="en-NZ" sz="2400" dirty="0" smtClean="0"/>
              <a:t>How to participate</a:t>
            </a:r>
          </a:p>
          <a:p>
            <a:r>
              <a:rPr lang="en-NZ" sz="2400" dirty="0" smtClean="0"/>
              <a:t>Proposed changes to our District Plan</a:t>
            </a:r>
          </a:p>
          <a:p>
            <a:r>
              <a:rPr lang="en-NZ" sz="2400" dirty="0" smtClean="0"/>
              <a:t>A brief history of vacuum sewers</a:t>
            </a:r>
          </a:p>
          <a:p>
            <a:r>
              <a:rPr lang="en-NZ" sz="2400" dirty="0" smtClean="0"/>
              <a:t>Vacuum sewers and increased development</a:t>
            </a:r>
          </a:p>
          <a:p>
            <a:r>
              <a:rPr lang="en-NZ" sz="2400" dirty="0" smtClean="0"/>
              <a:t>What this means for property owners</a:t>
            </a:r>
            <a:endParaRPr lang="en-NZ" sz="24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NZ" dirty="0" smtClean="0"/>
              <a:t>20 April 2022</a:t>
            </a:r>
            <a:endParaRPr lang="en-N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 dirty="0" smtClean="0"/>
              <a:t>Housing Choice Infrastructure Webinar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436500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Introductions and webinar format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6871" y="1282417"/>
            <a:ext cx="11518882" cy="4652870"/>
          </a:xfrm>
        </p:spPr>
        <p:txBody>
          <a:bodyPr/>
          <a:lstStyle/>
          <a:p>
            <a:pPr marL="0" indent="0">
              <a:buNone/>
            </a:pPr>
            <a:r>
              <a:rPr lang="en-NZ" dirty="0" smtClean="0"/>
              <a:t>Your presenters this evening</a:t>
            </a:r>
          </a:p>
          <a:p>
            <a:r>
              <a:rPr lang="en-NZ" sz="2400" dirty="0"/>
              <a:t>Ike </a:t>
            </a:r>
            <a:r>
              <a:rPr lang="en-NZ" sz="2400" dirty="0" smtClean="0"/>
              <a:t>Kleynbos - Senior Policy Planner</a:t>
            </a:r>
          </a:p>
          <a:p>
            <a:r>
              <a:rPr lang="en-NZ" sz="2400" dirty="0" smtClean="0"/>
              <a:t>Michele McDonald - Team Leader Asset Planning</a:t>
            </a:r>
          </a:p>
          <a:p>
            <a:pPr marL="0" indent="0">
              <a:buNone/>
            </a:pPr>
            <a:endParaRPr lang="en-NZ" sz="2400" dirty="0" smtClean="0"/>
          </a:p>
          <a:p>
            <a:pPr marL="0" indent="0">
              <a:buNone/>
            </a:pPr>
            <a:r>
              <a:rPr lang="en-NZ" dirty="0" smtClean="0"/>
              <a:t>Format for the session</a:t>
            </a:r>
          </a:p>
          <a:p>
            <a:r>
              <a:rPr lang="en-NZ" sz="2400" dirty="0" smtClean="0"/>
              <a:t>Thanks for your questions – will be answered in the presentation</a:t>
            </a:r>
          </a:p>
          <a:p>
            <a:r>
              <a:rPr lang="en-NZ" sz="2400" dirty="0" smtClean="0"/>
              <a:t>Mics and videos are off to keep the session flowing</a:t>
            </a:r>
          </a:p>
          <a:p>
            <a:r>
              <a:rPr lang="en-NZ" sz="2400" dirty="0" smtClean="0"/>
              <a:t>We’ll pause for questions throughout the presentation</a:t>
            </a:r>
          </a:p>
          <a:p>
            <a:r>
              <a:rPr lang="en-NZ" sz="2400" dirty="0" smtClean="0"/>
              <a:t>Mop-up questions at the end</a:t>
            </a:r>
          </a:p>
          <a:p>
            <a:pPr marL="0" indent="0">
              <a:buNone/>
            </a:pPr>
            <a:endParaRPr lang="en-NZ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NZ" dirty="0" smtClean="0"/>
              <a:t>20 April 2022</a:t>
            </a:r>
            <a:endParaRPr lang="en-N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 dirty="0"/>
              <a:t>Housing Choice Infrastructure Webinar</a:t>
            </a:r>
          </a:p>
        </p:txBody>
      </p:sp>
    </p:spTree>
    <p:extLst>
      <p:ext uri="{BB962C8B-B14F-4D97-AF65-F5344CB8AC3E}">
        <p14:creationId xmlns:p14="http://schemas.microsoft.com/office/powerpoint/2010/main" val="1641670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How to participate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NZ" dirty="0" smtClean="0"/>
              <a:t>Q&amp;A</a:t>
            </a:r>
          </a:p>
          <a:p>
            <a:r>
              <a:rPr lang="en-NZ" sz="2400" dirty="0" smtClean="0"/>
              <a:t>Teams app - can ask questions on Q&amp;A tab</a:t>
            </a:r>
          </a:p>
          <a:p>
            <a:r>
              <a:rPr lang="en-NZ" sz="2400" dirty="0" smtClean="0"/>
              <a:t>Questions moderated</a:t>
            </a:r>
          </a:p>
          <a:p>
            <a:r>
              <a:rPr lang="en-NZ" sz="2400" dirty="0" smtClean="0"/>
              <a:t>Answers posted in chat</a:t>
            </a:r>
          </a:p>
          <a:p>
            <a:endParaRPr lang="en-NZ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NZ" dirty="0"/>
              <a:t>Reactions</a:t>
            </a:r>
          </a:p>
          <a:p>
            <a:r>
              <a:rPr lang="en-NZ" sz="2400" dirty="0"/>
              <a:t>Thumbs up to show support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NZ" sz="2000" dirty="0"/>
              <a:t>In the chat (for questions and answers)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NZ" sz="2000" dirty="0"/>
              <a:t>In the tab at the top (for speakers)</a:t>
            </a:r>
          </a:p>
          <a:p>
            <a:pPr marL="0" indent="0">
              <a:buNone/>
            </a:pPr>
            <a:endParaRPr lang="en-NZ" dirty="0" smtClean="0"/>
          </a:p>
          <a:p>
            <a:pPr marL="0" indent="0">
              <a:buNone/>
            </a:pPr>
            <a:r>
              <a:rPr lang="en-NZ" dirty="0" smtClean="0"/>
              <a:t>Live captions</a:t>
            </a:r>
          </a:p>
          <a:p>
            <a:r>
              <a:rPr lang="en-NZ" sz="2400" dirty="0" smtClean="0"/>
              <a:t>Turn on in the … (‘more’) tab</a:t>
            </a:r>
            <a:endParaRPr lang="en-NZ" sz="2400" dirty="0"/>
          </a:p>
          <a:p>
            <a:pPr marL="0" indent="0">
              <a:buNone/>
            </a:pPr>
            <a:endParaRPr lang="en-NZ" dirty="0" smtClean="0"/>
          </a:p>
          <a:p>
            <a:pPr lvl="1">
              <a:buFont typeface="Courier New" panose="02070309020205020404" pitchFamily="49" charset="0"/>
              <a:buChar char="o"/>
            </a:pPr>
            <a:endParaRPr lang="en-NZ" sz="2000" dirty="0"/>
          </a:p>
          <a:p>
            <a:pPr lvl="1">
              <a:buFont typeface="Courier New" panose="02070309020205020404" pitchFamily="49" charset="0"/>
              <a:buChar char="o"/>
            </a:pPr>
            <a:endParaRPr lang="en-NZ" sz="2000" dirty="0" smtClean="0"/>
          </a:p>
          <a:p>
            <a:pPr marL="457200" lvl="1" indent="0">
              <a:buNone/>
            </a:pPr>
            <a:endParaRPr lang="en-NZ" sz="2000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E976B-8992-4BF6-8D32-387A92419615}" type="datetime3">
              <a:rPr lang="en-NZ" smtClean="0"/>
              <a:t>20 April 2022</a:t>
            </a:fld>
            <a:endParaRPr lang="en-N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 dirty="0"/>
              <a:t>Housing Choice Infrastructure Webinar</a:t>
            </a:r>
          </a:p>
        </p:txBody>
      </p:sp>
    </p:spTree>
    <p:extLst>
      <p:ext uri="{BB962C8B-B14F-4D97-AF65-F5344CB8AC3E}">
        <p14:creationId xmlns:p14="http://schemas.microsoft.com/office/powerpoint/2010/main" val="16464955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We need to make changes to our District Plan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6871" y="1273364"/>
            <a:ext cx="11030002" cy="4761676"/>
          </a:xfrm>
        </p:spPr>
        <p:txBody>
          <a:bodyPr>
            <a:normAutofit fontScale="70000" lnSpcReduction="20000"/>
          </a:bodyPr>
          <a:lstStyle/>
          <a:p>
            <a:pPr lvl="0">
              <a:lnSpc>
                <a:spcPct val="160000"/>
              </a:lnSpc>
            </a:pPr>
            <a:r>
              <a:rPr lang="en-NZ" dirty="0" smtClean="0"/>
              <a:t>Population is growing </a:t>
            </a:r>
            <a:r>
              <a:rPr lang="en-NZ" dirty="0"/>
              <a:t>and changing. </a:t>
            </a:r>
            <a:endParaRPr lang="en-NZ" dirty="0" smtClean="0"/>
          </a:p>
          <a:p>
            <a:pPr lvl="0">
              <a:lnSpc>
                <a:spcPct val="160000"/>
              </a:lnSpc>
            </a:pPr>
            <a:r>
              <a:rPr lang="en-NZ" dirty="0" smtClean="0"/>
              <a:t>Need </a:t>
            </a:r>
            <a:r>
              <a:rPr lang="en-NZ" dirty="0"/>
              <a:t>to plan for growth </a:t>
            </a:r>
            <a:r>
              <a:rPr lang="en-NZ" dirty="0" smtClean="0"/>
              <a:t>to protect productive </a:t>
            </a:r>
            <a:r>
              <a:rPr lang="en-NZ" dirty="0"/>
              <a:t>land, </a:t>
            </a:r>
            <a:r>
              <a:rPr lang="en-NZ" dirty="0" smtClean="0"/>
              <a:t>environment </a:t>
            </a:r>
            <a:r>
              <a:rPr lang="en-NZ" dirty="0"/>
              <a:t>and </a:t>
            </a:r>
            <a:r>
              <a:rPr lang="en-NZ" dirty="0" smtClean="0"/>
              <a:t>our lifestyle, while providing affordable housing.  </a:t>
            </a:r>
            <a:endParaRPr lang="en-NZ" dirty="0"/>
          </a:p>
          <a:p>
            <a:pPr lvl="0">
              <a:lnSpc>
                <a:spcPct val="160000"/>
              </a:lnSpc>
            </a:pPr>
            <a:r>
              <a:rPr lang="en-NZ" dirty="0" smtClean="0"/>
              <a:t>Government’s National Policy Statement on Urban Development and </a:t>
            </a:r>
            <a:r>
              <a:rPr lang="en-NZ" dirty="0"/>
              <a:t>the Resource Management (Enabling Housing Supply and Other Matters) Amendment Act </a:t>
            </a:r>
            <a:r>
              <a:rPr lang="en-NZ" dirty="0" smtClean="0"/>
              <a:t>allows </a:t>
            </a:r>
            <a:r>
              <a:rPr lang="en-NZ" dirty="0"/>
              <a:t>more </a:t>
            </a:r>
            <a:r>
              <a:rPr lang="en-NZ" dirty="0" smtClean="0"/>
              <a:t>development. </a:t>
            </a:r>
          </a:p>
          <a:p>
            <a:pPr lvl="0">
              <a:lnSpc>
                <a:spcPct val="160000"/>
              </a:lnSpc>
            </a:pPr>
            <a:r>
              <a:rPr lang="en-NZ" dirty="0" smtClean="0"/>
              <a:t>Opportunity </a:t>
            </a:r>
            <a:r>
              <a:rPr lang="en-NZ" dirty="0"/>
              <a:t>to </a:t>
            </a:r>
            <a:r>
              <a:rPr lang="en-NZ" dirty="0" smtClean="0"/>
              <a:t>shape </a:t>
            </a:r>
            <a:r>
              <a:rPr lang="en-NZ" i="1" dirty="0" smtClean="0"/>
              <a:t>how</a:t>
            </a:r>
            <a:r>
              <a:rPr lang="en-NZ" dirty="0" smtClean="0"/>
              <a:t> </a:t>
            </a:r>
            <a:r>
              <a:rPr lang="en-NZ" dirty="0"/>
              <a:t>and </a:t>
            </a:r>
            <a:r>
              <a:rPr lang="en-NZ" i="1" dirty="0"/>
              <a:t>where</a:t>
            </a:r>
            <a:r>
              <a:rPr lang="en-NZ" dirty="0"/>
              <a:t> </a:t>
            </a:r>
            <a:r>
              <a:rPr lang="en-NZ" dirty="0" smtClean="0"/>
              <a:t>our </a:t>
            </a:r>
            <a:r>
              <a:rPr lang="en-NZ" dirty="0"/>
              <a:t>city grows. </a:t>
            </a:r>
            <a:r>
              <a:rPr lang="en-NZ" dirty="0" smtClean="0"/>
              <a:t>What we </a:t>
            </a:r>
            <a:r>
              <a:rPr lang="en-NZ" dirty="0"/>
              <a:t>get to </a:t>
            </a:r>
            <a:r>
              <a:rPr lang="en-NZ" dirty="0" smtClean="0"/>
              <a:t>decide for Ōtautahi-Christchurch:   </a:t>
            </a:r>
            <a:endParaRPr lang="en-NZ" dirty="0"/>
          </a:p>
          <a:p>
            <a:pPr lvl="1">
              <a:lnSpc>
                <a:spcPct val="160000"/>
              </a:lnSpc>
            </a:pPr>
            <a:r>
              <a:rPr lang="en-NZ" dirty="0"/>
              <a:t>How much higher do we want to go? </a:t>
            </a:r>
          </a:p>
          <a:p>
            <a:pPr lvl="1">
              <a:lnSpc>
                <a:spcPct val="160000"/>
              </a:lnSpc>
            </a:pPr>
            <a:r>
              <a:rPr lang="en-NZ" dirty="0"/>
              <a:t>Where do we want to concentrate growth ? </a:t>
            </a:r>
          </a:p>
          <a:p>
            <a:endParaRPr lang="en-NZ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E976B-8992-4BF6-8D32-387A92419615}" type="datetime3">
              <a:rPr lang="en-NZ" smtClean="0"/>
              <a:t>20 April 2022</a:t>
            </a:fld>
            <a:endParaRPr lang="en-N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 dirty="0"/>
              <a:t>Housing Choice Infrastructure Webinar</a:t>
            </a:r>
          </a:p>
        </p:txBody>
      </p:sp>
    </p:spTree>
    <p:extLst>
      <p:ext uri="{BB962C8B-B14F-4D97-AF65-F5344CB8AC3E}">
        <p14:creationId xmlns:p14="http://schemas.microsoft.com/office/powerpoint/2010/main" val="11671165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What the new legislation means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6870" y="1273363"/>
            <a:ext cx="11429013" cy="475336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NZ" sz="2400" dirty="0" smtClean="0"/>
              <a:t>Up </a:t>
            </a:r>
            <a:r>
              <a:rPr lang="en-NZ" sz="2400" dirty="0"/>
              <a:t>to three </a:t>
            </a:r>
            <a:r>
              <a:rPr lang="en-NZ" sz="2400" dirty="0" smtClean="0"/>
              <a:t>storeys (12 metres) </a:t>
            </a:r>
            <a:r>
              <a:rPr lang="en-NZ" sz="2400" dirty="0"/>
              <a:t>across most of the city, and up to three houses per section, without requiring a consent – known as </a:t>
            </a:r>
            <a:r>
              <a:rPr lang="en-NZ" sz="2400" b="1" dirty="0"/>
              <a:t>MDRS</a:t>
            </a:r>
            <a:r>
              <a:rPr lang="en-NZ" sz="2400" dirty="0"/>
              <a:t> (Medium Density Residential standards).  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NZ" sz="2400" dirty="0"/>
              <a:t>MDRS </a:t>
            </a:r>
            <a:r>
              <a:rPr lang="en-NZ" sz="2400" i="1" dirty="0"/>
              <a:t>must </a:t>
            </a:r>
            <a:r>
              <a:rPr lang="en-NZ" sz="2400" dirty="0"/>
              <a:t>apply to all ‘relevant’ residential zones within the ‘urban environment’ – both </a:t>
            </a:r>
            <a:r>
              <a:rPr lang="en-NZ" sz="2400" dirty="0" smtClean="0"/>
              <a:t>set. </a:t>
            </a:r>
            <a:endParaRPr lang="en-NZ" sz="2400" dirty="0"/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NZ" sz="2400" dirty="0"/>
              <a:t>We </a:t>
            </a:r>
            <a:r>
              <a:rPr lang="en-NZ" sz="2400" i="1" dirty="0"/>
              <a:t>have to </a:t>
            </a:r>
            <a:r>
              <a:rPr lang="en-NZ" sz="2400" dirty="0" smtClean="0"/>
              <a:t>allow more housing to be built.  </a:t>
            </a:r>
            <a:endParaRPr lang="en-NZ" sz="2400" dirty="0"/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NZ" sz="2400" dirty="0" smtClean="0"/>
              <a:t>Situations when developments require neighbour approval </a:t>
            </a:r>
            <a:r>
              <a:rPr lang="en-NZ" sz="2400" dirty="0"/>
              <a:t>and </a:t>
            </a:r>
            <a:r>
              <a:rPr lang="en-NZ" sz="2400" dirty="0" smtClean="0"/>
              <a:t>rules for subdivisions </a:t>
            </a:r>
            <a:r>
              <a:rPr lang="en-NZ" sz="2400" i="1" dirty="0"/>
              <a:t>needs</a:t>
            </a:r>
            <a:r>
              <a:rPr lang="en-NZ" sz="2400" dirty="0"/>
              <a:t> to change – </a:t>
            </a:r>
            <a:r>
              <a:rPr lang="en-NZ" sz="2400" dirty="0" smtClean="0"/>
              <a:t>we have to allow more development.  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NZ" sz="2400" dirty="0"/>
              <a:t>W</a:t>
            </a:r>
            <a:r>
              <a:rPr lang="en-NZ" sz="2400" dirty="0" smtClean="0"/>
              <a:t>e </a:t>
            </a:r>
            <a:r>
              <a:rPr lang="en-NZ" sz="2400" dirty="0"/>
              <a:t>can i</a:t>
            </a:r>
            <a:r>
              <a:rPr lang="en-NZ" sz="2400" dirty="0" smtClean="0"/>
              <a:t>dentify </a:t>
            </a:r>
            <a:r>
              <a:rPr lang="en-NZ" sz="2400" b="1" dirty="0"/>
              <a:t>Qualifying matters</a:t>
            </a:r>
            <a:r>
              <a:rPr lang="en-NZ" sz="2400" dirty="0"/>
              <a:t> </a:t>
            </a:r>
            <a:r>
              <a:rPr lang="en-NZ" sz="2400" dirty="0" smtClean="0"/>
              <a:t>in </a:t>
            </a:r>
            <a:r>
              <a:rPr lang="en-NZ" sz="2400" dirty="0"/>
              <a:t>areas that are unsuitable for increased housing– </a:t>
            </a:r>
            <a:r>
              <a:rPr lang="en-NZ" sz="2400" dirty="0" smtClean="0"/>
              <a:t>they </a:t>
            </a:r>
            <a:r>
              <a:rPr lang="en-NZ" sz="2400" dirty="0"/>
              <a:t>aren’t a way to </a:t>
            </a:r>
            <a:r>
              <a:rPr lang="en-NZ" sz="2400" dirty="0" smtClean="0"/>
              <a:t>stop all </a:t>
            </a:r>
            <a:r>
              <a:rPr lang="en-NZ" sz="2400" dirty="0"/>
              <a:t>intensification.   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E976B-8992-4BF6-8D32-387A92419615}" type="datetime3">
              <a:rPr lang="en-NZ" smtClean="0"/>
              <a:t>20 April 2022</a:t>
            </a:fld>
            <a:endParaRPr lang="en-N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 dirty="0"/>
              <a:t>Housing Choice Infrastructure Webinar</a:t>
            </a:r>
          </a:p>
        </p:txBody>
      </p:sp>
    </p:spTree>
    <p:extLst>
      <p:ext uri="{BB962C8B-B14F-4D97-AF65-F5344CB8AC3E}">
        <p14:creationId xmlns:p14="http://schemas.microsoft.com/office/powerpoint/2010/main" val="35935844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Proposed Qualifying </a:t>
            </a:r>
            <a:r>
              <a:rPr lang="en-NZ" dirty="0"/>
              <a:t>Matters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6871" y="1273364"/>
            <a:ext cx="4599374" cy="4351338"/>
          </a:xfrm>
        </p:spPr>
        <p:txBody>
          <a:bodyPr>
            <a:normAutofit fontScale="92500"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NZ" dirty="0"/>
              <a:t>Strong evidence </a:t>
            </a:r>
            <a:r>
              <a:rPr lang="en-NZ" dirty="0" smtClean="0"/>
              <a:t>required to </a:t>
            </a:r>
            <a:r>
              <a:rPr lang="en-NZ" dirty="0"/>
              <a:t>become a </a:t>
            </a:r>
            <a:r>
              <a:rPr lang="en-NZ" dirty="0" smtClean="0"/>
              <a:t>Qualifying Matter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NZ" dirty="0" smtClean="0"/>
              <a:t>Doesn’t </a:t>
            </a:r>
            <a:r>
              <a:rPr lang="en-NZ" dirty="0"/>
              <a:t>provide </a:t>
            </a:r>
            <a:r>
              <a:rPr lang="en-NZ" dirty="0" smtClean="0"/>
              <a:t>blanket protection </a:t>
            </a:r>
            <a:r>
              <a:rPr lang="en-NZ" dirty="0"/>
              <a:t>from </a:t>
            </a:r>
            <a:r>
              <a:rPr lang="en-NZ" dirty="0" smtClean="0"/>
              <a:t>more housing.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NZ" dirty="0"/>
              <a:t>generally be confined to </a:t>
            </a:r>
            <a:r>
              <a:rPr lang="en-NZ" dirty="0" smtClean="0"/>
              <a:t>specific </a:t>
            </a:r>
            <a:r>
              <a:rPr lang="en-NZ" dirty="0"/>
              <a:t>location </a:t>
            </a:r>
            <a:endParaRPr lang="en-NZ" dirty="0" smtClean="0"/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NZ" dirty="0" smtClean="0"/>
              <a:t>alternative </a:t>
            </a:r>
            <a:r>
              <a:rPr lang="en-NZ" dirty="0"/>
              <a:t>levels of intensification </a:t>
            </a:r>
            <a:r>
              <a:rPr lang="en-NZ" dirty="0" smtClean="0"/>
              <a:t>are proposed</a:t>
            </a:r>
            <a:endParaRPr lang="en-NZ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98851" y="1270188"/>
            <a:ext cx="6332706" cy="4947731"/>
          </a:xfrm>
          <a:solidFill>
            <a:schemeClr val="accent1"/>
          </a:solidFill>
        </p:spPr>
        <p:txBody>
          <a:bodyPr>
            <a:normAutofit fontScale="92500"/>
          </a:bodyPr>
          <a:lstStyle/>
          <a:p>
            <a:r>
              <a:rPr lang="en-NZ" dirty="0"/>
              <a:t>Character </a:t>
            </a:r>
            <a:r>
              <a:rPr lang="en-NZ" dirty="0" smtClean="0"/>
              <a:t>areas </a:t>
            </a:r>
          </a:p>
          <a:p>
            <a:r>
              <a:rPr lang="en-NZ" dirty="0" smtClean="0"/>
              <a:t>Significant trees</a:t>
            </a:r>
          </a:p>
          <a:p>
            <a:r>
              <a:rPr lang="en-NZ" dirty="0"/>
              <a:t>Residential Heritage </a:t>
            </a:r>
            <a:r>
              <a:rPr lang="en-NZ" dirty="0" smtClean="0"/>
              <a:t>Areas</a:t>
            </a:r>
          </a:p>
          <a:p>
            <a:r>
              <a:rPr lang="en-NZ" dirty="0"/>
              <a:t>Coastal hazards </a:t>
            </a:r>
            <a:r>
              <a:rPr lang="en-NZ" dirty="0" smtClean="0"/>
              <a:t>areas</a:t>
            </a:r>
          </a:p>
          <a:p>
            <a:r>
              <a:rPr lang="en-NZ" dirty="0"/>
              <a:t>400v power line </a:t>
            </a:r>
            <a:r>
              <a:rPr lang="en-NZ" dirty="0" smtClean="0"/>
              <a:t>setbacks</a:t>
            </a:r>
          </a:p>
          <a:p>
            <a:r>
              <a:rPr lang="en-NZ" dirty="0"/>
              <a:t>Lyttelton Port’s Hillsborough City Depot </a:t>
            </a:r>
            <a:r>
              <a:rPr lang="en-NZ" dirty="0" smtClean="0"/>
              <a:t>surrounds</a:t>
            </a:r>
          </a:p>
          <a:p>
            <a:r>
              <a:rPr lang="en-NZ" dirty="0"/>
              <a:t>Radio Communication Pathways for the Justice </a:t>
            </a:r>
            <a:r>
              <a:rPr lang="en-NZ" dirty="0" smtClean="0"/>
              <a:t>and </a:t>
            </a:r>
            <a:r>
              <a:rPr lang="en-NZ" dirty="0"/>
              <a:t>Emergency Services Precinct</a:t>
            </a:r>
            <a:endParaRPr lang="en-NZ" dirty="0" smtClean="0"/>
          </a:p>
          <a:p>
            <a:r>
              <a:rPr lang="en-NZ" dirty="0"/>
              <a:t>Vacuum sewer wastewater system constraint areas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E976B-8992-4BF6-8D32-387A92419615}" type="datetime3">
              <a:rPr lang="en-NZ" smtClean="0"/>
              <a:t>20 April 2022</a:t>
            </a:fld>
            <a:endParaRPr lang="en-N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 smtClean="0"/>
              <a:t>Creating a PowerPoint presentation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0112131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Z" dirty="0" smtClean="0"/>
              <a:t>Qualifying Matters – Existing </a:t>
            </a:r>
            <a:r>
              <a:rPr lang="en-NZ" dirty="0"/>
              <a:t>I</a:t>
            </a:r>
            <a:r>
              <a:rPr lang="en-NZ" dirty="0" smtClean="0"/>
              <a:t>nfrastructure Constraints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7940" y="1331553"/>
            <a:ext cx="10872060" cy="443748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NZ" dirty="0" smtClean="0"/>
              <a:t>Propose Shirley</a:t>
            </a:r>
            <a:r>
              <a:rPr lang="en-NZ" dirty="0"/>
              <a:t>, Aranui and Prestons </a:t>
            </a:r>
            <a:r>
              <a:rPr lang="en-NZ" dirty="0" smtClean="0"/>
              <a:t>exempt </a:t>
            </a:r>
            <a:r>
              <a:rPr lang="en-NZ" dirty="0"/>
              <a:t>from increased </a:t>
            </a:r>
            <a:r>
              <a:rPr lang="en-NZ" dirty="0" smtClean="0"/>
              <a:t>housing density.</a:t>
            </a: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NZ" dirty="0" smtClean="0"/>
              <a:t>Vacuum </a:t>
            </a:r>
            <a:r>
              <a:rPr lang="en-NZ" dirty="0"/>
              <a:t>sewer pipes in Shirley and Aranui have </a:t>
            </a:r>
            <a:r>
              <a:rPr lang="en-NZ" dirty="0" smtClean="0"/>
              <a:t>reached capacity</a:t>
            </a:r>
          </a:p>
          <a:p>
            <a:pPr lvl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NZ" dirty="0" smtClean="0"/>
              <a:t>can </a:t>
            </a:r>
            <a:r>
              <a:rPr lang="en-NZ" dirty="0"/>
              <a:t>only accept like-for-like </a:t>
            </a:r>
            <a:r>
              <a:rPr lang="en-NZ" dirty="0" smtClean="0"/>
              <a:t>development</a:t>
            </a: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NZ" dirty="0"/>
              <a:t>Prestons development must align with Prestons Sewer Master Plan.</a:t>
            </a: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NZ" dirty="0"/>
              <a:t>Proposal to require potential developers to check water and sewer network capacity prior to planning new development</a:t>
            </a:r>
            <a:r>
              <a:rPr lang="en-NZ" dirty="0" smtClean="0"/>
              <a:t>.</a:t>
            </a:r>
            <a:endParaRPr lang="en-NZ" dirty="0"/>
          </a:p>
        </p:txBody>
      </p:sp>
      <p:sp>
        <p:nvSpPr>
          <p:cNvPr id="8" name="Footer Placeholder 5"/>
          <p:cNvSpPr txBox="1">
            <a:spLocks/>
          </p:cNvSpPr>
          <p:nvPr/>
        </p:nvSpPr>
        <p:spPr>
          <a:xfrm>
            <a:off x="449392" y="6356349"/>
            <a:ext cx="45993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14042">
                    <a:tint val="75000"/>
                  </a:srgbClr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Combined Community Boards’ briefing, 7 April 2022</a:t>
            </a:r>
            <a:endParaRPr kumimoji="0" lang="en-NZ" sz="900" b="0" i="0" u="none" strike="noStrike" kern="1200" cap="none" spc="0" normalizeH="0" baseline="0" noProof="0" dirty="0">
              <a:ln>
                <a:noFill/>
              </a:ln>
              <a:solidFill>
                <a:srgbClr val="414042">
                  <a:tint val="75000"/>
                </a:srgbClr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8516785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slide">
  <a:themeElements>
    <a:clrScheme name="CCC Brand">
      <a:dk1>
        <a:srgbClr val="414042"/>
      </a:dk1>
      <a:lt1>
        <a:srgbClr val="414042"/>
      </a:lt1>
      <a:dk2>
        <a:srgbClr val="414042"/>
      </a:dk2>
      <a:lt2>
        <a:srgbClr val="E6E7E8"/>
      </a:lt2>
      <a:accent1>
        <a:srgbClr val="A4DAD2"/>
      </a:accent1>
      <a:accent2>
        <a:srgbClr val="7CCCBF"/>
      </a:accent2>
      <a:accent3>
        <a:srgbClr val="12A4A4"/>
      </a:accent3>
      <a:accent4>
        <a:srgbClr val="098484"/>
      </a:accent4>
      <a:accent5>
        <a:srgbClr val="F05B72"/>
      </a:accent5>
      <a:accent6>
        <a:srgbClr val="E11156"/>
      </a:accent6>
      <a:hlink>
        <a:srgbClr val="098484"/>
      </a:hlink>
      <a:folHlink>
        <a:srgbClr val="414042"/>
      </a:folHlink>
    </a:clrScheme>
    <a:fontScheme name="CCC">
      <a:majorFont>
        <a:latin typeface="Source Sans Pro Black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xt slides">
  <a:themeElements>
    <a:clrScheme name="CCC Brand">
      <a:dk1>
        <a:srgbClr val="414042"/>
      </a:dk1>
      <a:lt1>
        <a:srgbClr val="FFFFFF"/>
      </a:lt1>
      <a:dk2>
        <a:srgbClr val="414042"/>
      </a:dk2>
      <a:lt2>
        <a:srgbClr val="E6E7E8"/>
      </a:lt2>
      <a:accent1>
        <a:srgbClr val="A4DAD2"/>
      </a:accent1>
      <a:accent2>
        <a:srgbClr val="7CCCBF"/>
      </a:accent2>
      <a:accent3>
        <a:srgbClr val="12A4A4"/>
      </a:accent3>
      <a:accent4>
        <a:srgbClr val="098484"/>
      </a:accent4>
      <a:accent5>
        <a:srgbClr val="F05B72"/>
      </a:accent5>
      <a:accent6>
        <a:srgbClr val="E11156"/>
      </a:accent6>
      <a:hlink>
        <a:srgbClr val="098484"/>
      </a:hlink>
      <a:folHlink>
        <a:srgbClr val="414042"/>
      </a:folHlink>
    </a:clrScheme>
    <a:fontScheme name="CCC">
      <a:majorFont>
        <a:latin typeface="Source Sans Pro Black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Full page image black logo">
  <a:themeElements>
    <a:clrScheme name="CCC Brand">
      <a:dk1>
        <a:srgbClr val="414042"/>
      </a:dk1>
      <a:lt1>
        <a:srgbClr val="FFFFFF"/>
      </a:lt1>
      <a:dk2>
        <a:srgbClr val="414042"/>
      </a:dk2>
      <a:lt2>
        <a:srgbClr val="E6E7E8"/>
      </a:lt2>
      <a:accent1>
        <a:srgbClr val="A4DAD2"/>
      </a:accent1>
      <a:accent2>
        <a:srgbClr val="7CCCBF"/>
      </a:accent2>
      <a:accent3>
        <a:srgbClr val="12A4A4"/>
      </a:accent3>
      <a:accent4>
        <a:srgbClr val="098484"/>
      </a:accent4>
      <a:accent5>
        <a:srgbClr val="F05B72"/>
      </a:accent5>
      <a:accent6>
        <a:srgbClr val="E11156"/>
      </a:accent6>
      <a:hlink>
        <a:srgbClr val="098484"/>
      </a:hlink>
      <a:folHlink>
        <a:srgbClr val="41404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Divider slides">
  <a:themeElements>
    <a:clrScheme name="CCC Brand">
      <a:dk1>
        <a:srgbClr val="414042"/>
      </a:dk1>
      <a:lt1>
        <a:srgbClr val="414042"/>
      </a:lt1>
      <a:dk2>
        <a:srgbClr val="414042"/>
      </a:dk2>
      <a:lt2>
        <a:srgbClr val="E6E7E8"/>
      </a:lt2>
      <a:accent1>
        <a:srgbClr val="A4DAD2"/>
      </a:accent1>
      <a:accent2>
        <a:srgbClr val="7CCCBF"/>
      </a:accent2>
      <a:accent3>
        <a:srgbClr val="12A4A4"/>
      </a:accent3>
      <a:accent4>
        <a:srgbClr val="098484"/>
      </a:accent4>
      <a:accent5>
        <a:srgbClr val="F05B72"/>
      </a:accent5>
      <a:accent6>
        <a:srgbClr val="E11156"/>
      </a:accent6>
      <a:hlink>
        <a:srgbClr val="098484"/>
      </a:hlink>
      <a:folHlink>
        <a:srgbClr val="414042"/>
      </a:folHlink>
    </a:clrScheme>
    <a:fontScheme name="CCC">
      <a:majorFont>
        <a:latin typeface="Source Sans Pro Black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End slide">
  <a:themeElements>
    <a:clrScheme name="CCC Brand">
      <a:dk1>
        <a:srgbClr val="414042"/>
      </a:dk1>
      <a:lt1>
        <a:srgbClr val="414042"/>
      </a:lt1>
      <a:dk2>
        <a:srgbClr val="414042"/>
      </a:dk2>
      <a:lt2>
        <a:srgbClr val="E6E7E8"/>
      </a:lt2>
      <a:accent1>
        <a:srgbClr val="A4DAD2"/>
      </a:accent1>
      <a:accent2>
        <a:srgbClr val="7CCCBF"/>
      </a:accent2>
      <a:accent3>
        <a:srgbClr val="12A4A4"/>
      </a:accent3>
      <a:accent4>
        <a:srgbClr val="098484"/>
      </a:accent4>
      <a:accent5>
        <a:srgbClr val="F05B72"/>
      </a:accent5>
      <a:accent6>
        <a:srgbClr val="E11156"/>
      </a:accent6>
      <a:hlink>
        <a:srgbClr val="098484"/>
      </a:hlink>
      <a:folHlink>
        <a:srgbClr val="414042"/>
      </a:folHlink>
    </a:clrScheme>
    <a:fontScheme name="CCC">
      <a:majorFont>
        <a:latin typeface="Source Sans Pro Black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Text slides">
  <a:themeElements>
    <a:clrScheme name="CCC Brand">
      <a:dk1>
        <a:srgbClr val="414042"/>
      </a:dk1>
      <a:lt1>
        <a:srgbClr val="FFFFFF"/>
      </a:lt1>
      <a:dk2>
        <a:srgbClr val="414042"/>
      </a:dk2>
      <a:lt2>
        <a:srgbClr val="E6E7E8"/>
      </a:lt2>
      <a:accent1>
        <a:srgbClr val="A4DAD2"/>
      </a:accent1>
      <a:accent2>
        <a:srgbClr val="7CCCBF"/>
      </a:accent2>
      <a:accent3>
        <a:srgbClr val="12A4A4"/>
      </a:accent3>
      <a:accent4>
        <a:srgbClr val="098484"/>
      </a:accent4>
      <a:accent5>
        <a:srgbClr val="F05B72"/>
      </a:accent5>
      <a:accent6>
        <a:srgbClr val="E11156"/>
      </a:accent6>
      <a:hlink>
        <a:srgbClr val="098484"/>
      </a:hlink>
      <a:folHlink>
        <a:srgbClr val="414042"/>
      </a:folHlink>
    </a:clrScheme>
    <a:fontScheme name="CCC">
      <a:majorFont>
        <a:latin typeface="Source Sans Pro Black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5593D95405C0C4F9EBF341F52302B41" ma:contentTypeVersion="0" ma:contentTypeDescription="Create a new document." ma:contentTypeScope="" ma:versionID="18e0132e97e902ed0d59212a7b9bc54c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22B50CE-D4E0-456A-9FCE-F3749A03E6C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D05AD56-4CFC-46C6-AB5C-C77FD1E26D7B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54E5CCA8-50B3-44BB-8BF7-5594E7F565A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2149</TotalTime>
  <Words>1668</Words>
  <Application>Microsoft Office PowerPoint</Application>
  <PresentationFormat>Widescreen</PresentationFormat>
  <Paragraphs>230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21</vt:i4>
      </vt:variant>
    </vt:vector>
  </HeadingPairs>
  <TitlesOfParts>
    <vt:vector size="33" baseType="lpstr">
      <vt:lpstr>Arial</vt:lpstr>
      <vt:lpstr>Calibri</vt:lpstr>
      <vt:lpstr>Courier New</vt:lpstr>
      <vt:lpstr>Source Sans Pro</vt:lpstr>
      <vt:lpstr>Source Sans Pro Black</vt:lpstr>
      <vt:lpstr>Times New Roman</vt:lpstr>
      <vt:lpstr>Title slide</vt:lpstr>
      <vt:lpstr>Text slides</vt:lpstr>
      <vt:lpstr>Full page image black logo</vt:lpstr>
      <vt:lpstr>Divider slides</vt:lpstr>
      <vt:lpstr>End slide</vt:lpstr>
      <vt:lpstr>1_Text slides</vt:lpstr>
      <vt:lpstr>Kia ora - welcome to our webinar</vt:lpstr>
      <vt:lpstr>Housing Choices Plan Change</vt:lpstr>
      <vt:lpstr>What we are going to cover</vt:lpstr>
      <vt:lpstr>Introductions and webinar format</vt:lpstr>
      <vt:lpstr>How to participate</vt:lpstr>
      <vt:lpstr>We need to make changes to our District Plan</vt:lpstr>
      <vt:lpstr>What the new legislation means</vt:lpstr>
      <vt:lpstr>Proposed Qualifying Matters </vt:lpstr>
      <vt:lpstr>Qualifying Matters – Existing Infrastructure Constraints</vt:lpstr>
      <vt:lpstr>Questions?</vt:lpstr>
      <vt:lpstr>A brief history of vacuum sewers</vt:lpstr>
      <vt:lpstr>Vacuum sewers and increased development</vt:lpstr>
      <vt:lpstr>What would an upgrade look like?</vt:lpstr>
      <vt:lpstr>What this means for local property owners</vt:lpstr>
      <vt:lpstr>Questions?</vt:lpstr>
      <vt:lpstr>Have your Say</vt:lpstr>
      <vt:lpstr>What can you provide feedback on?    </vt:lpstr>
      <vt:lpstr>What can you provide feedback on?</vt:lpstr>
      <vt:lpstr>Decision making process</vt:lpstr>
      <vt:lpstr>Questions?</vt:lpstr>
      <vt:lpstr>Thanks for joining us for this webinar</vt:lpstr>
    </vt:vector>
  </TitlesOfParts>
  <Company>Christchurch City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James, Ben</dc:creator>
  <cp:lastModifiedBy>Murugesh, Daniela</cp:lastModifiedBy>
  <cp:revision>170</cp:revision>
  <dcterms:created xsi:type="dcterms:W3CDTF">2020-08-18T21:46:55Z</dcterms:created>
  <dcterms:modified xsi:type="dcterms:W3CDTF">2022-04-19T21:23:31Z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0x01010075593D95405C0C4F9EBF341F52302B41</vt:lpwstr>
  </property>
</Properties>
</file>